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71"/>
  </p:notesMasterIdLst>
  <p:handoutMasterIdLst>
    <p:handoutMasterId r:id="rId72"/>
  </p:handoutMasterIdLst>
  <p:sldIdLst>
    <p:sldId id="425" r:id="rId2"/>
    <p:sldId id="259" r:id="rId3"/>
    <p:sldId id="258" r:id="rId4"/>
    <p:sldId id="263" r:id="rId5"/>
    <p:sldId id="386" r:id="rId6"/>
    <p:sldId id="388" r:id="rId7"/>
    <p:sldId id="260" r:id="rId8"/>
    <p:sldId id="261" r:id="rId9"/>
    <p:sldId id="390" r:id="rId10"/>
    <p:sldId id="392" r:id="rId11"/>
    <p:sldId id="346" r:id="rId12"/>
    <p:sldId id="354" r:id="rId13"/>
    <p:sldId id="262" r:id="rId14"/>
    <p:sldId id="304" r:id="rId15"/>
    <p:sldId id="265" r:id="rId16"/>
    <p:sldId id="427" r:id="rId17"/>
    <p:sldId id="359" r:id="rId18"/>
    <p:sldId id="363" r:id="rId19"/>
    <p:sldId id="268" r:id="rId20"/>
    <p:sldId id="269" r:id="rId21"/>
    <p:sldId id="270" r:id="rId22"/>
    <p:sldId id="271" r:id="rId23"/>
    <p:sldId id="423" r:id="rId24"/>
    <p:sldId id="272" r:id="rId25"/>
    <p:sldId id="372" r:id="rId26"/>
    <p:sldId id="371" r:id="rId27"/>
    <p:sldId id="378" r:id="rId28"/>
    <p:sldId id="380" r:id="rId29"/>
    <p:sldId id="382" r:id="rId30"/>
    <p:sldId id="384" r:id="rId31"/>
    <p:sldId id="274" r:id="rId32"/>
    <p:sldId id="276" r:id="rId33"/>
    <p:sldId id="277" r:id="rId34"/>
    <p:sldId id="399" r:id="rId35"/>
    <p:sldId id="279" r:id="rId36"/>
    <p:sldId id="278" r:id="rId37"/>
    <p:sldId id="280" r:id="rId38"/>
    <p:sldId id="281" r:id="rId39"/>
    <p:sldId id="301" r:id="rId40"/>
    <p:sldId id="416" r:id="rId41"/>
    <p:sldId id="365" r:id="rId42"/>
    <p:sldId id="400" r:id="rId43"/>
    <p:sldId id="401" r:id="rId44"/>
    <p:sldId id="313" r:id="rId45"/>
    <p:sldId id="315" r:id="rId46"/>
    <p:sldId id="396" r:id="rId47"/>
    <p:sldId id="323" r:id="rId48"/>
    <p:sldId id="326" r:id="rId49"/>
    <p:sldId id="402" r:id="rId50"/>
    <p:sldId id="284" r:id="rId51"/>
    <p:sldId id="285" r:id="rId52"/>
    <p:sldId id="283" r:id="rId53"/>
    <p:sldId id="287" r:id="rId54"/>
    <p:sldId id="288" r:id="rId55"/>
    <p:sldId id="289" r:id="rId56"/>
    <p:sldId id="290" r:id="rId57"/>
    <p:sldId id="291" r:id="rId58"/>
    <p:sldId id="292" r:id="rId59"/>
    <p:sldId id="293" r:id="rId60"/>
    <p:sldId id="294" r:id="rId61"/>
    <p:sldId id="295" r:id="rId62"/>
    <p:sldId id="296" r:id="rId63"/>
    <p:sldId id="297" r:id="rId64"/>
    <p:sldId id="298" r:id="rId65"/>
    <p:sldId id="299" r:id="rId66"/>
    <p:sldId id="300" r:id="rId67"/>
    <p:sldId id="306" r:id="rId68"/>
    <p:sldId id="426" r:id="rId69"/>
    <p:sldId id="424" r:id="rId70"/>
  </p:sldIdLst>
  <p:sldSz cx="9144000" cy="6858000" type="screen4x3"/>
  <p:notesSz cx="6854825" cy="9750425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looGun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looGun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looGun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looGun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looGun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looGun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looGun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looGun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looGun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00FF"/>
    <a:srgbClr val="FFFF00"/>
    <a:srgbClr val="0000FF"/>
    <a:srgbClr val="0066FF"/>
    <a:srgbClr val="CCFF33"/>
    <a:srgbClr val="00FF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61" autoAdjust="0"/>
    <p:restoredTop sz="84878" autoAdjust="0"/>
  </p:normalViewPr>
  <p:slideViewPr>
    <p:cSldViewPr>
      <p:cViewPr varScale="1">
        <p:scale>
          <a:sx n="88" d="100"/>
          <a:sy n="88" d="100"/>
        </p:scale>
        <p:origin x="-1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025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69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69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025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FEAC47C5-2C0C-4126-9471-4D2BC68C5F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31838"/>
            <a:ext cx="4873625" cy="36560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1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30738"/>
            <a:ext cx="5483225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noProof="0" smtClean="0"/>
              <a:t>Clique para editar os estilos de texto do modelo global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211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211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9261475"/>
            <a:ext cx="2970213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0DDA225C-ADF3-430C-A620-EFBFF2974CA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4DBBFC-3378-4829-826D-8571786D9406}" type="slidenum">
              <a:rPr lang="pt-PT"/>
              <a:pPr/>
              <a:t>27</a:t>
            </a:fld>
            <a:endParaRPr lang="pt-PT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31838"/>
            <a:ext cx="4875213" cy="3656012"/>
          </a:xfrm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AC764-648F-4D73-BEDF-88CF24CC36A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EC923-7DD4-44EC-B396-27823B7E7D7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910A3-3467-4833-BA49-17203D5CB65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00061-39E3-41B0-B969-0FF6F38B0DB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5AA0A-C6A8-40FB-8548-9F06506EC79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02D70-F455-4A0A-835B-F97FC5D5B09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CB61C-89D7-4FCE-924D-C4A107925B2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E5426-CE1C-4244-92A0-BDABDD408BE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9A8FC-7CC8-45BF-928B-E1C71236207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5018A-F676-4F80-9844-C1F230C65BB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1499A-3F0A-428B-8016-57797B6B3E3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9B8AD3-F0C6-4FE9-AD25-0C973C4C2EA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52B8A-EB99-4D70-9661-95AE953967B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e 2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721A2-275A-4C19-8EDC-054C60351A5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ítulo, ClipArt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ClipArt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24B32-7FAA-43E3-A7A8-B856D0FA02B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cto e 2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F262F-A445-42D1-B354-D75685F4989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ctos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86B5C-2152-4905-B015-BE19AF794FE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e 4 objec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2BF3D-9639-4EC4-A9DF-F9B1023659D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med"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D40B7FD3-5BF5-4826-96EC-D856FCEBE2B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ransition spd="med" advClick="0"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gif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gif"/><Relationship Id="rId4" Type="http://schemas.openxmlformats.org/officeDocument/2006/relationships/image" Target="../media/image20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image" Target="../media/image20.wmf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gif"/><Relationship Id="rId5" Type="http://schemas.openxmlformats.org/officeDocument/2006/relationships/image" Target="../media/image43.jpe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gif"/><Relationship Id="rId4" Type="http://schemas.openxmlformats.org/officeDocument/2006/relationships/image" Target="../media/image5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62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wmf"/><Relationship Id="rId4" Type="http://schemas.openxmlformats.org/officeDocument/2006/relationships/image" Target="../media/image64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wmf"/><Relationship Id="rId5" Type="http://schemas.openxmlformats.org/officeDocument/2006/relationships/image" Target="../media/image4.png"/><Relationship Id="rId4" Type="http://schemas.openxmlformats.org/officeDocument/2006/relationships/image" Target="../media/image11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0.wmf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pt-PT" sz="3200" b="1" dirty="0" smtClean="0">
                <a:solidFill>
                  <a:schemeClr val="bg1"/>
                </a:solidFill>
              </a:rPr>
              <a:t/>
            </a:r>
            <a:br>
              <a:rPr lang="pt-PT" sz="3200" b="1" dirty="0" smtClean="0">
                <a:solidFill>
                  <a:schemeClr val="bg1"/>
                </a:solidFill>
              </a:rPr>
            </a:br>
            <a:r>
              <a:rPr lang="pt-PT" sz="3200" b="1" dirty="0" smtClean="0">
                <a:solidFill>
                  <a:schemeClr val="bg1"/>
                </a:solidFill>
              </a:rPr>
              <a:t/>
            </a:r>
            <a:br>
              <a:rPr lang="pt-PT" sz="3200" b="1" dirty="0" smtClean="0">
                <a:solidFill>
                  <a:schemeClr val="bg1"/>
                </a:solidFill>
              </a:rPr>
            </a:br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Escola Secundária de Gago Coutinho</a:t>
            </a:r>
            <a:b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 Projeto de Educação para a Saúde</a:t>
            </a:r>
            <a:r>
              <a:rPr lang="pt-PT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pt-PT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pt-PT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pt-PT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4357370" cy="453650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94211" name="Picture 3" descr="Escola Sec Gago Coutinho 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132856"/>
            <a:ext cx="1586362" cy="158417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005064"/>
            <a:ext cx="1656184" cy="165618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Users\isabel\AppData\Local\Microsoft\Windows\Temporary Internet Files\Content.IE5\RORO3O8P\MC90043387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620688"/>
            <a:ext cx="5688632" cy="5688632"/>
          </a:xfrm>
          <a:prstGeom prst="rect">
            <a:avLst/>
          </a:prstGeom>
          <a:noFill/>
        </p:spPr>
      </p:pic>
      <p:sp>
        <p:nvSpPr>
          <p:cNvPr id="9" name="Título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827088" y="522922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7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+mj-cs"/>
              </a:rPr>
              <a:t>Viver Sem Fumo</a:t>
            </a: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212 -0.04074 C -0.19097 -0.05371 -0.20399 -0.06297 -0.2151 -0.07292 C -0.225 -0.08149 -0.23542 -0.09121 -0.24375 -0.10255 C -0.24635 -0.10602 -0.25469 -0.1176 -0.25798 -0.11922 C -0.26614 -0.12385 -0.27482 -0.12524 -0.28333 -0.12778 C -0.33246 -0.17824 -0.28923 -0.14213 -0.35017 -0.17014 C -0.36215 -0.17547 -0.36753 -0.19098 -0.37864 -0.19769 C -0.31771 -0.19445 -0.25712 -0.18125 -0.19601 -0.18102 C -0.07639 -0.1801 0.04306 -0.17963 0.16198 -0.17871 C 0.21354 -0.17616 0.26406 -0.17385 0.31493 -0.17014 C 0.33559 -0.16135 0.35712 -0.16181 0.37847 -0.15973 C 0.40139 -0.15417 0.37083 -0.16065 0.41024 -0.15533 C 0.42188 -0.15371 0.43351 -0.14908 0.44514 -0.14699 C 0.45955 -0.14491 0.45191 -0.14561 0.4625 -0.1426 C 0.46528 -0.14213 0.47066 -0.14051 0.47066 -0.14028 C 0.52153 -0.1257 0.57257 -0.12778 0.62465 -0.12778 C 0.60677 -0.14699 0.62847 -0.1257 0.5941 -0.14699 C 0.59132 -0.14862 0.58958 -0.15348 0.58646 -0.15533 C 0.56771 -0.16621 0.50816 -0.18264 0.5007 -0.18473 C 0.44705 -0.20162 0.39288 -0.22223 0.33889 -0.23565 C 0.28768 -0.24885 0.23542 -0.25625 0.18333 -0.26112 C 0.16632 -0.26482 0.14965 -0.27107 0.13247 -0.27362 C 0.11354 -0.27709 0.09427 -0.27639 0.07535 -0.27801 C 0.03768 -0.28704 -0.00052 -0.29005 -0.03889 -0.29283 C -0.09601 -0.3007 -0.15295 -0.30649 -0.21042 -0.30973 C -0.2283 -0.31459 -0.24601 -0.31852 -0.26423 -0.32061 C -0.32309 -0.31875 -0.3276 -0.32246 -0.36597 -0.30973 C -0.37222 -0.30579 -0.37691 -0.29746 -0.38333 -0.29491 C -0.38958 -0.29283 -0.39357 -0.28982 -0.3993 -0.28635 C -0.40243 -0.28449 -0.41285 -0.28287 -0.4151 -0.28241 C -0.42986 -0.28704 -0.42795 -0.28496 -0.4309 -0.30139 C -0.42986 -0.31065 -0.42986 -0.31968 -0.42778 -0.32894 C -0.42153 -0.35973 -0.38333 -0.35649 -0.36597 -0.35834 C -0.33316 -0.36181 -0.30035 -0.36505 -0.26771 -0.36713 C -0.23316 -0.36574 -0.10746 -0.36389 -0.04531 -0.35649 C 0.03785 -0.34676 0.12188 -0.33033 0.20556 -0.32709 C 0.27847 -0.32385 0.35156 -0.32431 0.42465 -0.32246 C 0.48281 -0.32338 0.54097 -0.32269 0.59913 -0.32454 C 0.63073 -0.32547 0.66268 -0.33449 0.69445 -0.33704 C 0.7224 -0.3419 0.75122 -0.33866 0.77847 -0.34584 C 0.76702 -0.36713 0.73993 -0.36505 0.72292 -0.36713 C 0.68906 -0.37061 0.65521 -0.37639 0.62136 -0.37963 C 0.52292 -0.39005 0.27656 -0.38797 0.25955 -0.38843 C 0.06215 -0.41598 -0.13923 -0.41551 -0.3375 -0.41783 C -0.36215 -0.42153 -0.38628 -0.42292 -0.41042 -0.43056 C -0.4243 -0.44491 -0.43351 -0.46806 -0.43906 -0.49028 C -0.43715 -0.60394 -0.43351 -0.72153 -0.42309 -0.83496 C -0.42222 -0.87385 -0.42396 -0.91875 -0.41684 -0.95764 C -0.41076 -0.94144 -0.40903 -0.92269 -0.40243 -0.90695 C -0.36302 -0.81297 -0.28594 -0.7551 -0.24045 -0.66551 C -0.19861 -0.58357 -0.17031 -0.49051 -0.13576 -0.40324 C -0.11458 -0.34908 -0.08298 -0.30417 -0.05642 -0.25487 C -0.04496 -0.23357 -0.03403 -0.21135 -0.02153 -0.19144 C -0.01094 -0.17477 0.00035 -0.15857 0.01024 -0.14051 C 0.0184 -0.1257 0.02448 -0.10903 0.03247 -0.09375 C 0.03924 -0.08033 0.04722 -0.06852 0.05469 -0.05556 C 0.05938 -0.0375 0.0599 -0.02732 0.0691 -0.01551 C 0.07448 -0.00024 0.07622 0.01643 0.08958 0.02083 C 0.1007 0.01875 0.11337 0.02199 0.12292 0.01435 C 0.18004 -0.0338 0.21111 -0.11297 0.25625 -0.17662 C 0.34601 -0.30232 0.33021 -0.25973 0.38333 -0.3625 C 0.39323 -0.38195 0.40122 -0.40324 0.41163 -0.42199 C 0.42986 -0.45417 0.4691 -0.51482 0.4691 -0.51482 C 0.47222 -0.52778 0.47327 -0.54167 0.47847 -0.55324 C 0.52136 -0.65093 0.48559 -0.52894 0.50868 -0.62107 C 0.51094 -0.63102 0.51354 -0.64074 0.51667 -0.6507 C 0.51771 -0.6544 0.51893 -0.65764 0.51979 -0.66135 C 0.52101 -0.66528 0.52292 -0.67385 0.52292 -0.67362 C 0.51337 -0.70672 0.45643 -0.70139 0.43733 -0.70348 C 0.33559 -0.71412 0.2342 -0.72639 0.13247 -0.7375 C 0.10399 -0.74399 0.07535 -0.75024 0.04688 -0.75672 C 0.03733 -0.7588 0.01823 -0.76297 0.01823 -0.7625 C 0.0125 -0.76737 0.00886 -0.77107 0.00243 -0.77362 C -0.00278 -0.77547 -0.01354 -0.77801 -0.01354 -0.77755 C -0.02222 -0.7625 -0.01979 -0.77014 -0.01979 -0.73959 C -0.02083 -0.56713 -0.01979 -0.39537 -0.02153 -0.22292 C -0.02205 -0.16829 -0.02656 -0.10787 -0.03264 -0.05371 C -0.03455 -0.03866 -0.0375 0.00185 -0.05156 0.0081 C -0.05642 0.01435 -0.05955 0.01805 -0.06597 0.02083 C -0.06996 0.02453 -0.07274 0.03032 -0.07708 0.03356 C -0.0875 0.04074 -0.1092 0.0412 -0.11823 0.04166 C -0.14253 0.03981 -0.16788 0.04444 -0.19149 0.03564 C -0.30555 -0.00764 -0.39774 -0.10903 -0.48021 -0.21875 C -0.48663 -0.24885 -0.4934 -0.27477 -0.4993 -0.30371 C -0.47118 -0.32871 -0.51545 -0.29144 -0.44201 -0.32454 C -0.36354 -0.36065 -0.35746 -0.39005 -0.26771 -0.41389 C -0.22812 -0.42454 -0.1875 -0.42199 -0.14687 -0.42616 C -0.03333 -0.45139 0.07483 -0.46528 0.18889 -0.47061 C 0.2066 -0.47269 0.22361 -0.47408 0.24045 -0.47709 C 0.24288 -0.47732 0.24566 -0.47871 0.24688 -0.48102 C 0.25955 -0.50903 0.24254 -0.49121 0.25469 -0.50278 C 0.29722 -0.47801 0.31285 -0.42477 0.33889 -0.37778 C 0.37604 -0.31065 0.41545 -0.24537 0.45313 -0.17871 C 0.47049 -0.14769 0.48681 -0.11598 0.50399 -0.08519 C 0.53386 -0.03079 0.55643 0.01018 0.58646 0.06296 C 0.59601 0.08009 0.61511 0.11365 0.61511 0.11388 C 0.61823 0.12662 0.62049 0.13981 0.62465 0.15231 C 0.62899 0.1662 0.64445 0.19814 0.65469 0.20694 C 0.66233 0.16018 0.6724 0.11527 0.67691 0.06736 C 0.68316 -0.00047 0.6849 -0.0544 0.68802 -0.12385 C 0.6875 -0.25348 0.6875 -0.38311 0.68646 -0.51297 C 0.68629 -0.52709 0.67396 -0.55232 0.66389 -0.55741 C 0.65538 -0.56204 0.60208 -0.5794 0.59757 -0.58102 C 0.57118 -0.57871 0.54393 -0.58287 0.51823 -0.57454 C 0.49948 -0.56783 0.48299 -0.55162 0.46736 -0.53612 C 0.42396 -0.49422 0.35434 -0.40394 0.32465 -0.35 C 0.23438 -0.18635 0.14601 -0.00903 0.08021 0.17546 C 0.07708 0.19652 0.07396 0.21782 0.07066 0.23888 C 0.06511 0.27384 0.06649 0.2993 0.04045 0.31041 C -0.01771 0.30856 -0.07604 0.30995 -0.1342 0.30463 C -0.14531 0.30347 -0.1566 0.29976 -0.16597 0.29189 C -0.2033 0.26041 -0.28281 0.11666 -0.28976 0.10532 C -0.36441 -0.01621 -0.40746 -0.1713 -0.45486 -0.31412 C -0.46528 -0.41713 -0.46371 -0.38843 -0.4691 -0.48334 C -0.47031 -0.50487 -0.46927 -0.55834 -0.47535 -0.58287 C -0.46406 -0.6294 -0.47535 -0.59399 -0.3993 -0.6382 C -0.37257 -0.65394 -0.1868 -0.65463 -0.18021 -0.6551 C 0.01649 -0.65394 0.21597 -0.68912 0.41024 -0.6463 C 0.42188 -0.64792 0.43577 -0.64329 0.44514 -0.65278 C 0.45018 -0.65811 0.45799 -0.67199 0.45799 -0.67153 C 0.46528 -0.70209 0.44601 -0.72801 0.42465 -0.73959 C 0.41198 -0.74653 0.31493 -0.76088 0.31354 -0.76088 C 0.18056 -0.77801 0.04601 -0.78704 -0.08646 -0.81135 C -0.09496 -0.81922 -0.09427 -0.82223 -0.0993 -0.80949 C -0.11059 -0.62593 -0.11007 -0.43218 -0.15 -0.25487 C -0.1691 -0.16991 -0.19809 -0.08889 -0.21979 -0.00463 C -0.22083 0.01504 -0.22274 0.03449 -0.22309 0.05463 C -0.22413 0.09537 -0.21562 0.09537 -0.18489 0.10115 C -0.16493 0.10463 -0.14479 0.10717 -0.12465 0.10949 C -0.08976 0.11365 -0.05469 0.11666 -0.01979 0.12013 C 0.02153 0.13009 0.06215 0.14629 0.10399 0.14976 C 0.26181 0.16388 0.43038 0.15555 0.58958 0.1581 C 0.59931 0.1375 0.59983 0.03588 0.6007 0.02083 C 0.60278 -0.20602 0.60139 -0.40371 0.61024 -0.61899 C 0.60868 -0.62385 0.60799 -0.62963 0.60556 -0.6338 C 0.6007 -0.64167 0.57656 -0.64862 0.57535 -0.64862 C 0.55191 -0.65394 0.51823 -0.65394 0.49601 -0.6551 C 0.4474 -0.65278 0.39809 -0.65602 0.34983 -0.64862 C 0.25625 -0.63449 0.14167 -0.56459 0.06424 -0.51737 C 0.00035 -0.47871 0.00886 -0.47639 -0.04687 -0.46227 C -0.05833 -0.45926 -0.08177 -0.45602 -0.08177 -0.45556 C -0.09635 -0.44283 -0.09167 -0.42709 -0.09288 -0.40324 C -0.09375 -0.38635 -0.09496 -0.36899 -0.09601 -0.35186 C -0.09392 -0.21783 -0.09305 -0.0838 -0.08976 0.05046 C -0.08958 0.06736 -0.08698 0.09722 -0.07882 0.11365 C -0.06753 0.11319 -0.05642 0.11203 -0.04531 0.11157 C -0.02257 0.11088 0.00018 0.11088 0.02292 0.10949 C 0.02448 0.10949 -0.19948 0.03495 -0.20052 0.03449 L 0.00573 0.11504 L -0.04722 0.03426 " pathEditMode="relative" rAng="0" ptsTypes="fffffffffffffffffffffffffffffffffffffffffffffffffffffffffffffffffffffffffffffffffffffffffffffffffffffffffffffffffffffffffffffffffffffffffffffffffffAAf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" y="-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1907704" y="548680"/>
            <a:ext cx="51847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7200" dirty="0">
                <a:solidFill>
                  <a:srgbClr val="FF0000"/>
                </a:solidFill>
                <a:latin typeface="Times New Roman" pitchFamily="18" charset="0"/>
              </a:rPr>
              <a:t>Tabagismo?</a:t>
            </a:r>
          </a:p>
        </p:txBody>
      </p:sp>
      <p:sp>
        <p:nvSpPr>
          <p:cNvPr id="66571" name="Rectangle 11"/>
          <p:cNvSpPr>
            <a:spLocks noChangeArrowheads="1"/>
          </p:cNvSpPr>
          <p:nvPr/>
        </p:nvSpPr>
        <p:spPr bwMode="auto">
          <a:xfrm>
            <a:off x="2484438" y="5445125"/>
            <a:ext cx="44640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sz="7200" dirty="0">
                <a:solidFill>
                  <a:srgbClr val="FF0000"/>
                </a:solidFill>
                <a:latin typeface="Times New Roman" pitchFamily="18" charset="0"/>
              </a:rPr>
              <a:t>O que é?</a:t>
            </a:r>
          </a:p>
        </p:txBody>
      </p:sp>
      <p:pic>
        <p:nvPicPr>
          <p:cNvPr id="4103" name="Picture 7" descr="C:\Users\isabel\AppData\Local\Microsoft\Windows\Temporary Internet Files\Content.IE5\UCCUY7TN\MC9002803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844824"/>
            <a:ext cx="4680520" cy="3691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9" grpId="0"/>
      <p:bldP spid="665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8" name="Rectangle 8"/>
          <p:cNvSpPr>
            <a:spLocks noChangeArrowheads="1"/>
          </p:cNvSpPr>
          <p:nvPr/>
        </p:nvSpPr>
        <p:spPr bwMode="auto">
          <a:xfrm>
            <a:off x="467544" y="1700808"/>
            <a:ext cx="4572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O tabagismo é o acto voluntário de inalar o fumo da queima do tabaco – independentemente da qualidade, quantidade ou frequência.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pic>
        <p:nvPicPr>
          <p:cNvPr id="5124" name="Picture 4" descr="C:\Users\isabel\AppData\Local\Microsoft\Windows\Temporary Internet Files\Content.IE5\RORO3O8P\MC9000554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556792"/>
            <a:ext cx="2952328" cy="414310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60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60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60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5365750" y="1978025"/>
            <a:ext cx="3094038" cy="3756025"/>
          </a:xfrm>
        </p:spPr>
        <p:txBody>
          <a:bodyPr/>
          <a:lstStyle/>
          <a:p>
            <a:pPr eaLnBrk="1" hangingPunct="1"/>
            <a:r>
              <a:rPr lang="pt-PT" sz="5400" b="1" dirty="0" smtClean="0">
                <a:solidFill>
                  <a:srgbClr val="FF0000"/>
                </a:solidFill>
                <a:latin typeface="Times New Roman" pitchFamily="18" charset="0"/>
              </a:rPr>
              <a:t>A planta de tabaco</a:t>
            </a:r>
          </a:p>
        </p:txBody>
      </p:sp>
      <p:pic>
        <p:nvPicPr>
          <p:cNvPr id="6147" name="Picture 3" descr="nicot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489585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3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5294313" y="1978025"/>
            <a:ext cx="3525837" cy="3898900"/>
          </a:xfrm>
        </p:spPr>
        <p:txBody>
          <a:bodyPr/>
          <a:lstStyle/>
          <a:p>
            <a:pPr eaLnBrk="1" hangingPunct="1"/>
            <a:r>
              <a:rPr lang="pt-PT" sz="5400" dirty="0" smtClean="0">
                <a:solidFill>
                  <a:srgbClr val="FF0000"/>
                </a:solidFill>
                <a:latin typeface="Times New Roman" pitchFamily="18" charset="0"/>
              </a:rPr>
              <a:t>Produção à escala mundial</a:t>
            </a:r>
          </a:p>
        </p:txBody>
      </p:sp>
      <p:pic>
        <p:nvPicPr>
          <p:cNvPr id="7171" name="Picture 3" descr="260px-Tobac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0"/>
            <a:ext cx="489743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C:\Users\isabel\AppData\Local\Microsoft\Windows\Temporary Internet Files\Content.IE5\UCCUY7TN\MC9002817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76672"/>
            <a:ext cx="2419697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11"/>
          <p:cNvSpPr txBox="1">
            <a:spLocks noChangeArrowheads="1"/>
          </p:cNvSpPr>
          <p:nvPr/>
        </p:nvSpPr>
        <p:spPr bwMode="auto">
          <a:xfrm>
            <a:off x="1403350" y="549275"/>
            <a:ext cx="4968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6000" dirty="0">
                <a:solidFill>
                  <a:srgbClr val="FF0000"/>
                </a:solidFill>
                <a:latin typeface="Times New Roman" pitchFamily="18" charset="0"/>
              </a:rPr>
              <a:t>O tabaco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1187624" y="1564243"/>
            <a:ext cx="5040733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 O uso do tabaco surgiu aproximadamente no ano 1000 a.C. nas sociedades indígenas da América Central, em rituais mágicos e religiosos. 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 A planta cientificamente chamada Nicotina, chegou ao Brasil provavelmente pela imigração de tribos </a:t>
            </a:r>
            <a:r>
              <a:rPr lang="pt-PT" sz="2000" b="1" i="1" dirty="0">
                <a:solidFill>
                  <a:schemeClr val="bg1"/>
                </a:solidFill>
                <a:latin typeface="Times New Roman" pitchFamily="18" charset="0"/>
              </a:rPr>
              <a:t>tupis-guaranis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Quando os portugueses chegaram lá tomaram conhecimento do tabaco com os índios.</a:t>
            </a:r>
          </a:p>
          <a:p>
            <a:pPr algn="just">
              <a:lnSpc>
                <a:spcPct val="130000"/>
              </a:lnSpc>
              <a:buClr>
                <a:schemeClr val="folHlink"/>
              </a:buClr>
              <a:buFont typeface="Wingdings 2" pitchFamily="18" charset="2"/>
              <a:buNone/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19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sp>
        <p:nvSpPr>
          <p:cNvPr id="8198" name="Line 15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pic>
        <p:nvPicPr>
          <p:cNvPr id="10" name="Imagem 9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356992"/>
            <a:ext cx="144016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412776"/>
            <a:ext cx="2343150" cy="1952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5013176"/>
            <a:ext cx="2289051" cy="1662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1403350" y="620713"/>
            <a:ext cx="4968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6000" dirty="0">
                <a:solidFill>
                  <a:srgbClr val="FF0000"/>
                </a:solidFill>
                <a:latin typeface="Times New Roman" pitchFamily="18" charset="0"/>
              </a:rPr>
              <a:t>O tabaco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116013" y="1849438"/>
            <a:ext cx="7559675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O fumo do tabaco é constituído por mais de </a:t>
            </a:r>
            <a:r>
              <a:rPr lang="pt-PT" sz="2000" b="1" dirty="0">
                <a:solidFill>
                  <a:srgbClr val="FF0000"/>
                </a:solidFill>
                <a:latin typeface="Times New Roman" pitchFamily="18" charset="0"/>
              </a:rPr>
              <a:t>4720 substâncias tóxicas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, 80 das quais são </a:t>
            </a:r>
            <a:r>
              <a:rPr lang="pt-PT" sz="2000" b="1" dirty="0">
                <a:solidFill>
                  <a:srgbClr val="FF0000"/>
                </a:solidFill>
                <a:latin typeface="Times New Roman" pitchFamily="18" charset="0"/>
              </a:rPr>
              <a:t>cancerígenas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. 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endParaRPr lang="pt-PT" sz="11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As 3 substâncias mais prejudiciais à saúde presentes no tabaco são:</a:t>
            </a:r>
          </a:p>
          <a:p>
            <a:pPr marL="263525" lvl="1"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  <a:tabLst>
                <a:tab pos="6553200" algn="l"/>
              </a:tabLst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Nicotina - considerada droga pela OMS, é uma droga psicoativa.</a:t>
            </a:r>
          </a:p>
          <a:p>
            <a:pPr marL="263525" lvl="1"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  <a:tabLst>
                <a:tab pos="6553200" algn="l"/>
              </a:tabLst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Monóxido de Carbono (CO) - diminui a quantidade do oxigénio no sangue.</a:t>
            </a:r>
          </a:p>
          <a:p>
            <a:pPr marL="263525" lvl="1"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  <a:tabLst>
                <a:tab pos="6553200" algn="l"/>
              </a:tabLst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Alcatrão - é altamente cancerígeno, </a:t>
            </a:r>
            <a:endParaRPr lang="pt-BR" sz="2000" b="1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263525" lvl="1" algn="just">
              <a:lnSpc>
                <a:spcPct val="130000"/>
              </a:lnSpc>
              <a:buClr>
                <a:srgbClr val="FF0000"/>
              </a:buClr>
              <a:tabLst>
                <a:tab pos="6553200" algn="l"/>
              </a:tabLst>
            </a:pPr>
            <a:r>
              <a:rPr lang="pt-BR" sz="2000" b="1" dirty="0" smtClean="0">
                <a:solidFill>
                  <a:schemeClr val="bg1"/>
                </a:solidFill>
                <a:latin typeface="Times New Roman" pitchFamily="18" charset="0"/>
              </a:rPr>
              <a:t>dando </a:t>
            </a: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início à formação de tumores.</a:t>
            </a:r>
          </a:p>
          <a:p>
            <a:pPr algn="just">
              <a:lnSpc>
                <a:spcPct val="130000"/>
              </a:lnSpc>
              <a:buClr>
                <a:schemeClr val="folHlink"/>
              </a:buClr>
              <a:buFont typeface="Wingdings 2" pitchFamily="18" charset="2"/>
              <a:buChar char="Ó"/>
            </a:pPr>
            <a:endParaRPr lang="pt-PT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222" name="Line 7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8" name="Imagem 7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9" y="4941168"/>
            <a:ext cx="3168352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96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332656"/>
            <a:ext cx="8424863" cy="1916113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FontTx/>
              <a:buNone/>
            </a:pPr>
            <a:r>
              <a:rPr lang="pt-PT" smtClean="0">
                <a:solidFill>
                  <a:srgbClr val="FF0000"/>
                </a:solidFill>
              </a:rPr>
              <a:t>	</a:t>
            </a:r>
            <a:r>
              <a:rPr lang="pt-PT" sz="3600" smtClean="0">
                <a:solidFill>
                  <a:srgbClr val="FF0000"/>
                </a:solidFill>
                <a:latin typeface="Times New Roman" pitchFamily="18" charset="0"/>
              </a:rPr>
              <a:t>Droga com propriedades psico-activas</a:t>
            </a:r>
          </a:p>
          <a:p>
            <a:pPr algn="ctr" eaLnBrk="1" hangingPunct="1">
              <a:lnSpc>
                <a:spcPct val="130000"/>
              </a:lnSpc>
              <a:buFontTx/>
              <a:buNone/>
            </a:pPr>
            <a:r>
              <a:rPr lang="pt-PT" sz="3600" smtClean="0">
                <a:solidFill>
                  <a:srgbClr val="FF0000"/>
                </a:solidFill>
                <a:latin typeface="Times New Roman" pitchFamily="18" charset="0"/>
              </a:rPr>
              <a:t>Dependência física e psicológica</a:t>
            </a:r>
          </a:p>
        </p:txBody>
      </p:sp>
      <p:pic>
        <p:nvPicPr>
          <p:cNvPr id="10243" name="Picture 3" descr="nicotina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043751">
            <a:off x="528672" y="3168017"/>
            <a:ext cx="3732429" cy="2274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C:\Users\isabel\AppData\Local\Microsoft\Windows\Temporary Internet Files\Content.IE5\0T1JU6LK\MC9000184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017908"/>
            <a:ext cx="4276059" cy="443542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73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273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1340768"/>
            <a:ext cx="3313113" cy="4535487"/>
          </a:xfrm>
        </p:spPr>
        <p:txBody>
          <a:bodyPr/>
          <a:lstStyle/>
          <a:p>
            <a:pPr eaLnBrk="1" hangingPunct="1"/>
            <a:r>
              <a:rPr lang="pt-PT" sz="4800" dirty="0" smtClean="0">
                <a:solidFill>
                  <a:srgbClr val="FF0000"/>
                </a:solidFill>
                <a:latin typeface="Times New Roman" pitchFamily="18" charset="0"/>
              </a:rPr>
              <a:t>15 segundos para a nicotina chegar ao cérebro do fumador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764704"/>
            <a:ext cx="4932040" cy="568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9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Text Box 2"/>
          <p:cNvSpPr txBox="1">
            <a:spLocks noChangeArrowheads="1"/>
          </p:cNvSpPr>
          <p:nvPr/>
        </p:nvSpPr>
        <p:spPr bwMode="auto">
          <a:xfrm>
            <a:off x="1295400" y="228600"/>
            <a:ext cx="596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3600" b="1" dirty="0">
                <a:solidFill>
                  <a:srgbClr val="FF0000"/>
                </a:solidFill>
                <a:latin typeface="Times New Roman" pitchFamily="18" charset="0"/>
              </a:rPr>
              <a:t>E quantos de vocês fumam...?</a:t>
            </a:r>
            <a:endParaRPr lang="en-GB" sz="36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50888" y="6397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pic>
        <p:nvPicPr>
          <p:cNvPr id="177156" name="Picture 4" descr="CIGARET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7850188" cy="560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7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4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ChangeArrowheads="1"/>
          </p:cNvSpPr>
          <p:nvPr/>
        </p:nvSpPr>
        <p:spPr bwMode="auto">
          <a:xfrm>
            <a:off x="1979712" y="404664"/>
            <a:ext cx="502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FUMADORES PASSIVOS</a:t>
            </a:r>
            <a:r>
              <a:rPr lang="pt-PT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t-PT" sz="24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85347" name="Rectangle 3"/>
          <p:cNvSpPr>
            <a:spLocks noChangeArrowheads="1"/>
          </p:cNvSpPr>
          <p:nvPr/>
        </p:nvSpPr>
        <p:spPr bwMode="auto">
          <a:xfrm>
            <a:off x="395288" y="1341438"/>
            <a:ext cx="6480175" cy="560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Blip>
                <a:blip r:embed="rId2"/>
              </a:buBlip>
            </a:pP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*São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mais </a:t>
            </a: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suscetíveis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aos efeitos do tabaco: embora seja pior ser fumador </a:t>
            </a: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ativo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um fumador passivo é mais vulnerável ao fumo do tabaco porque, o seu corpo não cria defesas contra os efeitos agressivos do fumo.</a:t>
            </a:r>
          </a:p>
          <a:p>
            <a:pPr algn="just">
              <a:buBlip>
                <a:blip r:embed="rId2"/>
              </a:buBlip>
            </a:pPr>
            <a:endParaRPr lang="pt-PT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buBlip>
                <a:blip r:embed="rId2"/>
              </a:buBlip>
            </a:pP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*Quem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são?   </a:t>
            </a:r>
            <a:r>
              <a:rPr lang="pt-PT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Todos nós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buBlip>
                <a:blip r:embed="rId2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Mas os mais vulneráveis são:</a:t>
            </a:r>
          </a:p>
          <a:p>
            <a:pPr algn="just" eaLnBrk="0" hangingPunct="0">
              <a:buBlip>
                <a:blip r:embed="rId2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9388" algn="just" eaLnBrk="0" hangingPunct="0">
              <a:buBlip>
                <a:blip r:embed="rId3"/>
              </a:buBlip>
            </a:pP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As </a:t>
            </a:r>
            <a:r>
              <a:rPr lang="pt-PT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crianças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cujos pais fumam. Não se podem defender; são muito </a:t>
            </a: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suscetíveis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Podem desenvolver doenças respiratórias como asma, bronquite etc.</a:t>
            </a:r>
          </a:p>
          <a:p>
            <a:pPr marL="179388" algn="just" eaLnBrk="0" hangingPunct="0">
              <a:buBlip>
                <a:blip r:embed="rId3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9388" algn="just" eaLnBrk="0" hangingPunct="0">
              <a:buBlip>
                <a:blip r:embed="rId3"/>
              </a:buBlip>
            </a:pP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As </a:t>
            </a:r>
            <a:r>
              <a:rPr lang="pt-PT" sz="20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grávidas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os bebés de mães expostas a tabaco, nascem com menor peso e são mais frágeis » têm maior propensão para desenvolver doenças respiratórias.</a:t>
            </a:r>
          </a:p>
          <a:p>
            <a:pPr eaLnBrk="0" hangingPunct="0"/>
            <a:endParaRPr lang="pt-PT" sz="40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4342" name="Picture 6" descr="C:\Users\isabel\AppData\Local\Microsoft\Windows\Temporary Internet Files\Content.IE5\RORO3O8P\MC90001313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132856"/>
            <a:ext cx="1710375" cy="2853785"/>
          </a:xfrm>
          <a:prstGeom prst="rect">
            <a:avLst/>
          </a:prstGeom>
          <a:noFill/>
        </p:spPr>
      </p:pic>
      <p:pic>
        <p:nvPicPr>
          <p:cNvPr id="14343" name="Picture 7" descr="C:\Users\isabel\AppData\Local\Microsoft\Windows\Temporary Internet Files\Content.IE5\RORO3O8P\MC9000539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708920"/>
            <a:ext cx="1338582" cy="1297521"/>
          </a:xfrm>
          <a:prstGeom prst="rect">
            <a:avLst/>
          </a:prstGeom>
          <a:noFill/>
        </p:spPr>
      </p:pic>
      <p:pic>
        <p:nvPicPr>
          <p:cNvPr id="8" name="Imagem 7" descr="MM90030056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8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85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5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5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1403350" y="549275"/>
            <a:ext cx="49688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6000" dirty="0">
                <a:solidFill>
                  <a:srgbClr val="FF0000"/>
                </a:solidFill>
                <a:latin typeface="Times New Roman" pitchFamily="18" charset="0"/>
              </a:rPr>
              <a:t>Nicotina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1116013" y="1776413"/>
            <a:ext cx="755967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Quando usado inicialmente provoca náuseas, tonturas, vómito, cefaleias e disforia.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Responsável pela </a:t>
            </a:r>
            <a:r>
              <a:rPr lang="pt-BR" sz="2000" b="1" dirty="0">
                <a:solidFill>
                  <a:srgbClr val="FF0000"/>
                </a:solidFill>
                <a:latin typeface="Times New Roman" pitchFamily="18" charset="0"/>
              </a:rPr>
              <a:t>dependência</a:t>
            </a: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do fumador.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2"/>
              </a:buBlip>
            </a:pPr>
            <a:r>
              <a:rPr lang="pt-BR" sz="2000" b="1" dirty="0">
                <a:solidFill>
                  <a:schemeClr val="bg1"/>
                </a:solidFill>
                <a:latin typeface="Times New Roman" pitchFamily="18" charset="0"/>
              </a:rPr>
              <a:t> Causa sintomas de abstinência: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Dor de cabeça 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Vontade de fumar 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Irritação 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Ansiedade 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Perda de sono 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Aumento do apetite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 Dificuldade de concentração</a:t>
            </a:r>
          </a:p>
          <a:p>
            <a:pPr lvl="1"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BR" b="1" dirty="0">
                <a:solidFill>
                  <a:schemeClr val="bg1"/>
                </a:solidFill>
                <a:latin typeface="Times New Roman" pitchFamily="18" charset="0"/>
              </a:rPr>
              <a:t>Agressividade</a:t>
            </a:r>
          </a:p>
          <a:p>
            <a:pPr lvl="1">
              <a:lnSpc>
                <a:spcPct val="130000"/>
              </a:lnSpc>
              <a:buFontTx/>
              <a:buChar char="•"/>
            </a:pPr>
            <a:endParaRPr lang="pt-PT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057213"/>
            <a:ext cx="3851920" cy="38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11" name="Imagem 10" descr="MM90030056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6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viciad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40000" contrast="-42000"/>
          </a:blip>
          <a:srcRect r="36295"/>
          <a:stretch>
            <a:fillRect/>
          </a:stretch>
        </p:blipFill>
        <p:spPr>
          <a:xfrm>
            <a:off x="1035050" y="0"/>
            <a:ext cx="8108950" cy="6832600"/>
          </a:xfrm>
          <a:noFill/>
        </p:spPr>
      </p:pic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1258888" y="3982261"/>
            <a:ext cx="7559675" cy="237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Vamos ver os </a:t>
            </a:r>
          </a:p>
          <a:p>
            <a:pPr algn="ctr">
              <a:lnSpc>
                <a:spcPct val="130000"/>
              </a:lnSpc>
              <a:defRPr/>
            </a:pPr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Efeitos do tabaco</a:t>
            </a:r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15367" name="Picture 7" descr="C:\Users\isabel\AppData\Local\Microsoft\Windows\Temporary Internet Files\Content.IE5\UCCUY7TN\MC9002909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0"/>
            <a:ext cx="4320480" cy="402803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viciad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50000" contrast="-42000"/>
          </a:blip>
          <a:srcRect r="36295"/>
          <a:stretch>
            <a:fillRect/>
          </a:stretch>
        </p:blipFill>
        <p:spPr>
          <a:xfrm>
            <a:off x="1035050" y="0"/>
            <a:ext cx="8108950" cy="6832600"/>
          </a:xfrm>
          <a:noFill/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258888" y="119169"/>
            <a:ext cx="7559675" cy="11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pt-BR" sz="6000" dirty="0">
                <a:solidFill>
                  <a:srgbClr val="FF0000"/>
                </a:solidFill>
                <a:latin typeface="Times New Roman" pitchFamily="18" charset="0"/>
              </a:rPr>
              <a:t>Efeitos do tabaco</a:t>
            </a:r>
          </a:p>
        </p:txBody>
      </p:sp>
      <p:sp>
        <p:nvSpPr>
          <p:cNvPr id="16389" name="Line 6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80908" name="Rectangle 12"/>
          <p:cNvSpPr>
            <a:spLocks noChangeArrowheads="1"/>
          </p:cNvSpPr>
          <p:nvPr/>
        </p:nvSpPr>
        <p:spPr bwMode="auto">
          <a:xfrm>
            <a:off x="1115616" y="1412776"/>
            <a:ext cx="7777162" cy="193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 tabagismo é considerado a maior causa evitável isolada de morbilidade e mortalidade do mundo (Organização Mundial de Saúde - OMS). 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endParaRPr lang="pt-PT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9" name="Imagem 8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780928"/>
            <a:ext cx="6624736" cy="374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viciad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50000" contrast="-42000"/>
          </a:blip>
          <a:srcRect r="36295"/>
          <a:stretch>
            <a:fillRect/>
          </a:stretch>
        </p:blipFill>
        <p:spPr>
          <a:xfrm>
            <a:off x="1035050" y="0"/>
            <a:ext cx="8108950" cy="6832600"/>
          </a:xfrm>
          <a:noFill/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258888" y="119169"/>
            <a:ext cx="7559675" cy="117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pt-BR" sz="6000" dirty="0">
                <a:solidFill>
                  <a:srgbClr val="FF0000"/>
                </a:solidFill>
                <a:latin typeface="Times New Roman" pitchFamily="18" charset="0"/>
              </a:rPr>
              <a:t>Efeitos do tabaco</a:t>
            </a:r>
          </a:p>
        </p:txBody>
      </p:sp>
      <p:sp>
        <p:nvSpPr>
          <p:cNvPr id="16389" name="Line 6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80908" name="Rectangle 12"/>
          <p:cNvSpPr>
            <a:spLocks noChangeArrowheads="1"/>
          </p:cNvSpPr>
          <p:nvPr/>
        </p:nvSpPr>
        <p:spPr bwMode="auto">
          <a:xfrm>
            <a:off x="1187624" y="1484784"/>
            <a:ext cx="7777162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O total de mortes devido ao uso do tabaco atingiu 4,9 milhões de mortes anuais, o que corresponde a mais de 10 mil mortes por dia. 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FF0000"/>
              </a:buClr>
              <a:buBlip>
                <a:blip r:embed="rId3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Na Europa, o fumo do tabaco é responsável por um milhão e 200 mil mortes anuais, prevendo-se que, em 2020, este número ascenda a dois milhões.</a:t>
            </a:r>
          </a:p>
          <a:p>
            <a:pPr algn="just">
              <a:lnSpc>
                <a:spcPct val="130000"/>
              </a:lnSpc>
              <a:buClr>
                <a:srgbClr val="FF0000"/>
              </a:buClr>
              <a:buFont typeface="Wingdings 2" pitchFamily="18" charset="2"/>
              <a:buChar char="Ó"/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9" name="Imagem 8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149080"/>
            <a:ext cx="4608512" cy="2378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0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pt-PT" sz="4800" dirty="0" smtClean="0">
                <a:solidFill>
                  <a:srgbClr val="FF0000"/>
                </a:solidFill>
                <a:latin typeface="Times New Roman" pitchFamily="18" charset="0"/>
              </a:rPr>
              <a:t>Dimensão do Problema</a:t>
            </a:r>
          </a:p>
        </p:txBody>
      </p:sp>
      <p:pic>
        <p:nvPicPr>
          <p:cNvPr id="17411" name="Picture 3" descr="j02386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20072" y="1268413"/>
            <a:ext cx="3923928" cy="5172174"/>
          </a:xfrm>
          <a:noFill/>
        </p:spPr>
      </p:pic>
      <p:sp>
        <p:nvSpPr>
          <p:cNvPr id="1904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340768"/>
            <a:ext cx="6011863" cy="3024187"/>
          </a:xfrm>
          <a:noFill/>
        </p:spPr>
        <p:txBody>
          <a:bodyPr/>
          <a:lstStyle/>
          <a:p>
            <a:pPr eaLnBrk="1" hangingPunct="1">
              <a:buClr>
                <a:schemeClr val="tx1"/>
              </a:buClr>
              <a:buFontTx/>
              <a:buBlip>
                <a:blip r:embed="rId3"/>
              </a:buBlip>
            </a:pPr>
            <a:endParaRPr lang="pt-PT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algn="ctr" eaLnBrk="1" hangingPunct="1">
              <a:buClr>
                <a:schemeClr val="tx1"/>
              </a:buClr>
              <a:buNone/>
            </a:pPr>
            <a:r>
              <a:rPr lang="pt-P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Responsável por 4 milhões</a:t>
            </a:r>
          </a:p>
          <a:p>
            <a:pPr algn="ctr" eaLnBrk="1" hangingPunct="1">
              <a:buClr>
                <a:schemeClr val="tx1"/>
              </a:buClr>
              <a:buNone/>
            </a:pPr>
            <a:r>
              <a:rPr lang="pt-P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de mortes por </a:t>
            </a:r>
          </a:p>
          <a:p>
            <a:pPr algn="ctr" eaLnBrk="1" hangingPunct="1">
              <a:buClr>
                <a:schemeClr val="tx1"/>
              </a:buClr>
              <a:buNone/>
            </a:pPr>
            <a:r>
              <a:rPr lang="pt-P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ano no Mundo</a:t>
            </a:r>
            <a:endParaRPr lang="pt-PT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Clr>
                <a:schemeClr val="tx1"/>
              </a:buClr>
              <a:buFontTx/>
              <a:buNone/>
            </a:pPr>
            <a:endParaRPr lang="pt-PT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 rot="795848">
            <a:off x="20556" y="4954719"/>
            <a:ext cx="752475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0000"/>
              <a:defRPr/>
            </a:pPr>
            <a:r>
              <a:rPr lang="pt-P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  1 </a:t>
            </a:r>
            <a:r>
              <a:rPr lang="pt-P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Morte a cada 8 segundos!</a:t>
            </a:r>
          </a:p>
          <a:p>
            <a:pPr>
              <a:spcBef>
                <a:spcPct val="50000"/>
              </a:spcBef>
              <a:defRPr/>
            </a:pPr>
            <a:endParaRPr lang="pt-PT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1904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90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90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90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/>
      <p:bldP spid="19046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692696"/>
            <a:ext cx="5184576" cy="5545137"/>
          </a:xfrm>
        </p:spPr>
        <p:txBody>
          <a:bodyPr/>
          <a:lstStyle/>
          <a:p>
            <a:pPr marL="179388" indent="0" eaLnBrk="1" hangingPunct="1">
              <a:lnSpc>
                <a:spcPct val="90000"/>
              </a:lnSpc>
              <a:buClr>
                <a:schemeClr val="tx1"/>
              </a:buClr>
              <a:buBlip>
                <a:blip r:embed="rId2"/>
              </a:buBlip>
              <a:tabLst>
                <a:tab pos="442913" algn="l"/>
              </a:tabLst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A maioria dos fumadores começam muito cedo (antes dos 15 anos).</a:t>
            </a:r>
          </a:p>
          <a:p>
            <a:pPr marL="179388" indent="0" eaLnBrk="1" hangingPunct="1">
              <a:lnSpc>
                <a:spcPct val="90000"/>
              </a:lnSpc>
              <a:buClr>
                <a:schemeClr val="tx1"/>
              </a:buClr>
              <a:buBlip>
                <a:blip r:embed="rId2"/>
              </a:buBlip>
              <a:tabLst>
                <a:tab pos="442913" algn="l"/>
              </a:tabLst>
            </a:pPr>
            <a:endParaRPr lang="pt-PT" sz="28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179388" indent="0" eaLnBrk="1" hangingPunct="1">
              <a:lnSpc>
                <a:spcPct val="90000"/>
              </a:lnSpc>
              <a:buClr>
                <a:schemeClr val="tx1"/>
              </a:buClr>
              <a:buBlip>
                <a:blip r:embed="rId2"/>
              </a:buBlip>
              <a:tabLst>
                <a:tab pos="442913" algn="l"/>
              </a:tabLst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Estes fumadores têm mais </a:t>
            </a:r>
            <a:r>
              <a:rPr lang="pt-PT" sz="2800" b="1" dirty="0" smtClean="0">
                <a:solidFill>
                  <a:schemeClr val="bg1"/>
                </a:solidFill>
                <a:latin typeface="Times New Roman" pitchFamily="18" charset="0"/>
              </a:rPr>
              <a:t>dificuldade em desistir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e tornam-se fumadores pesados; que no </a:t>
            </a:r>
            <a:r>
              <a:rPr lang="pt-PT" sz="2800" b="1" dirty="0" smtClean="0">
                <a:solidFill>
                  <a:schemeClr val="bg1"/>
                </a:solidFill>
                <a:latin typeface="Times New Roman" pitchFamily="18" charset="0"/>
              </a:rPr>
              <a:t>futuro irão sofrer de doenças devidas ao tabaco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! </a:t>
            </a:r>
          </a:p>
          <a:p>
            <a:pPr marL="179388" indent="0" eaLnBrk="1" hangingPunct="1">
              <a:lnSpc>
                <a:spcPct val="90000"/>
              </a:lnSpc>
              <a:buClr>
                <a:schemeClr val="tx1"/>
              </a:buClr>
              <a:buBlip>
                <a:blip r:embed="rId2"/>
              </a:buBlip>
              <a:tabLst>
                <a:tab pos="442913" algn="l"/>
              </a:tabLst>
            </a:pPr>
            <a:endParaRPr lang="pt-PT" sz="28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marL="179388" indent="0" eaLnBrk="1" hangingPunct="1">
              <a:lnSpc>
                <a:spcPct val="90000"/>
              </a:lnSpc>
              <a:buClr>
                <a:schemeClr val="tx1"/>
              </a:buClr>
              <a:buBlip>
                <a:blip r:embed="rId2"/>
              </a:buBlip>
              <a:tabLst>
                <a:tab pos="442913" algn="l"/>
              </a:tabLst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O numero de fumadores em Portugal reduziu, mas </a:t>
            </a:r>
            <a:r>
              <a:rPr lang="pt-PT" sz="2800" b="1" dirty="0" smtClean="0">
                <a:solidFill>
                  <a:schemeClr val="bg1"/>
                </a:solidFill>
                <a:latin typeface="Times New Roman" pitchFamily="18" charset="0"/>
              </a:rPr>
              <a:t>aumentou o numero de mulheres fumadoras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653136"/>
            <a:ext cx="302433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48680"/>
            <a:ext cx="2880320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564904"/>
            <a:ext cx="3024336" cy="1814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4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3" descr="viciad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50000" contrast="-42000"/>
          </a:blip>
          <a:srcRect r="36295"/>
          <a:stretch>
            <a:fillRect/>
          </a:stretch>
        </p:blipFill>
        <p:spPr>
          <a:xfrm>
            <a:off x="1035050" y="0"/>
            <a:ext cx="8108950" cy="6832600"/>
          </a:xfrm>
          <a:noFill/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258888" y="173222"/>
            <a:ext cx="7559675" cy="106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pt-BR" sz="5400" dirty="0">
                <a:solidFill>
                  <a:srgbClr val="FF0000"/>
                </a:solidFill>
                <a:latin typeface="Times New Roman" pitchFamily="18" charset="0"/>
              </a:rPr>
              <a:t>Efeitos do tabaco</a:t>
            </a: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1258888" y="1079500"/>
            <a:ext cx="7488237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  <a:buClr>
                <a:srgbClr val="FF9900"/>
              </a:buClr>
              <a:buBlip>
                <a:blip r:embed="rId3"/>
              </a:buBlip>
            </a:pPr>
            <a:r>
              <a:rPr lang="pt-PT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 fumadores adoecem três vezes e meia mais que os não fumadores.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Blip>
                <a:blip r:embed="rId3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taxa de mortalidade entre os fumadores na faixa produtiva de vida é duas vezes maior que os não fumadores.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Blip>
                <a:blip r:embed="rId3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Os fumadores tendem a adoecer com mais frequência.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Blip>
                <a:blip r:embed="rId3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Aposentam-se prematuramente e morrem mais cedo.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Blip>
                <a:blip r:embed="rId3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Para quem fuma 1 maço/dia, o risco de ataque cardíaco só se dissipa depois de 10 anos de abstinência .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Font typeface="Wingdings 2" pitchFamily="18" charset="2"/>
              <a:buNone/>
            </a:pPr>
            <a:endParaRPr lang="pt-PT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10" name="Imagem 9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3" descr="viciad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50000" contrast="-42000"/>
          </a:blip>
          <a:srcRect r="36295"/>
          <a:stretch>
            <a:fillRect/>
          </a:stretch>
        </p:blipFill>
        <p:spPr>
          <a:xfrm>
            <a:off x="1042988" y="0"/>
            <a:ext cx="8108950" cy="6832600"/>
          </a:xfrm>
          <a:noFill/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042988" y="-95529"/>
            <a:ext cx="7775575" cy="884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pt-BR" sz="4400" dirty="0">
                <a:solidFill>
                  <a:srgbClr val="FF0000"/>
                </a:solidFill>
                <a:latin typeface="Times New Roman" pitchFamily="18" charset="0"/>
              </a:rPr>
              <a:t>Efeitos do tabaco</a:t>
            </a: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1187450" y="1906588"/>
            <a:ext cx="74882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  <a:buClr>
                <a:srgbClr val="FF9900"/>
              </a:buClr>
              <a:buFont typeface="Wingdings 2" pitchFamily="18" charset="2"/>
              <a:buChar char="Ó"/>
              <a:defRPr/>
            </a:pPr>
            <a:endParaRPr lang="en-US" b="1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Times New Roman" pitchFamily="18" charset="0"/>
            </a:endParaRPr>
          </a:p>
        </p:txBody>
      </p:sp>
      <p:sp>
        <p:nvSpPr>
          <p:cNvPr id="86025" name="Rectangle 9"/>
          <p:cNvSpPr>
            <a:spLocks noChangeArrowheads="1"/>
          </p:cNvSpPr>
          <p:nvPr/>
        </p:nvSpPr>
        <p:spPr bwMode="auto">
          <a:xfrm>
            <a:off x="1258888" y="793750"/>
            <a:ext cx="7488237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200000"/>
              </a:lnSpc>
              <a:buClr>
                <a:srgbClr val="FF9900"/>
              </a:buClr>
              <a:buBlip>
                <a:blip r:embed="rId3"/>
              </a:buBlip>
              <a:defRPr/>
            </a:pPr>
            <a:r>
              <a:rPr lang="pt-PT" sz="24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PT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ainda: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Põe os dedos e os dentes amarelos;</a:t>
            </a: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Deixa mau hálito;</a:t>
            </a: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Provoca rugas e manchas na cara e mãos;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Provoca um cheiro desagradável nas roupas e cabelo;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Faz com que o </a:t>
            </a: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olfato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o paladar das pessoas fiquem menos apurados;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Esterilidade; </a:t>
            </a:r>
          </a:p>
          <a:p>
            <a:pPr lvl="1" algn="just">
              <a:lnSpc>
                <a:spcPct val="200000"/>
              </a:lnSpc>
              <a:buClr>
                <a:srgbClr val="FF9900"/>
              </a:buClr>
              <a:buBlip>
                <a:blip r:embed="rId4"/>
              </a:buBlip>
              <a:defRPr/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Menor resistência física;</a:t>
            </a:r>
          </a:p>
          <a:p>
            <a:pPr algn="just">
              <a:lnSpc>
                <a:spcPct val="150000"/>
              </a:lnSpc>
              <a:buClr>
                <a:srgbClr val="FF9900"/>
              </a:buClr>
              <a:buFont typeface="Wingdings 2" pitchFamily="18" charset="2"/>
              <a:buNone/>
              <a:defRPr/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11" name="Imagem 10" descr="MM90030056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60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4" name="Rectangle 14"/>
          <p:cNvSpPr>
            <a:spLocks noChangeArrowheads="1"/>
          </p:cNvSpPr>
          <p:nvPr/>
        </p:nvSpPr>
        <p:spPr bwMode="auto">
          <a:xfrm>
            <a:off x="0" y="813611"/>
            <a:ext cx="9144000" cy="237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BR" sz="6000" b="1" dirty="0">
                <a:solidFill>
                  <a:srgbClr val="FF0000"/>
                </a:solidFill>
                <a:latin typeface="Times New Roman" pitchFamily="18" charset="0"/>
              </a:rPr>
              <a:t>“</a:t>
            </a:r>
            <a:r>
              <a:rPr lang="pt-BR" sz="6000" b="1" i="1" dirty="0">
                <a:solidFill>
                  <a:srgbClr val="FF0000"/>
                </a:solidFill>
                <a:latin typeface="Times New Roman" pitchFamily="18" charset="0"/>
              </a:rPr>
              <a:t>O que os olhos não vêm o coração não sente</a:t>
            </a:r>
            <a:r>
              <a:rPr lang="pt-BR" sz="6000" b="1" dirty="0">
                <a:solidFill>
                  <a:srgbClr val="FF0000"/>
                </a:solidFill>
                <a:latin typeface="Times New Roman" pitchFamily="18" charset="0"/>
              </a:rPr>
              <a:t>”</a:t>
            </a:r>
          </a:p>
        </p:txBody>
      </p:sp>
      <p:pic>
        <p:nvPicPr>
          <p:cNvPr id="21513" name="Picture 9" descr="C:\Users\isabel\AppData\Local\Microsoft\Windows\Temporary Internet Files\Content.IE5\RORO3O8P\MC9000184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212976"/>
            <a:ext cx="2376264" cy="3017039"/>
          </a:xfrm>
          <a:prstGeom prst="rect">
            <a:avLst/>
          </a:prstGeom>
          <a:noFill/>
        </p:spPr>
      </p:pic>
      <p:pic>
        <p:nvPicPr>
          <p:cNvPr id="21514" name="Picture 10" descr="C:\Users\isabel\AppData\Local\Microsoft\Windows\Temporary Internet Files\Content.IE5\UCCUY7TN\MC9002909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284984"/>
            <a:ext cx="2689618" cy="297545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7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ChangeArrowheads="1"/>
          </p:cNvSpPr>
          <p:nvPr/>
        </p:nvSpPr>
        <p:spPr bwMode="auto">
          <a:xfrm>
            <a:off x="971550" y="1498600"/>
            <a:ext cx="7559675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Por isso,</a:t>
            </a:r>
          </a:p>
          <a:p>
            <a:pPr algn="ctr">
              <a:lnSpc>
                <a:spcPct val="130000"/>
              </a:lnSpc>
            </a:pP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Vamos ver!!</a:t>
            </a:r>
          </a:p>
        </p:txBody>
      </p:sp>
    </p:spTree>
  </p:cSld>
  <p:clrMapOvr>
    <a:masterClrMapping/>
  </p:clrMapOvr>
  <p:transition spd="med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80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0602" r="24937" b="12186"/>
          <a:stretch>
            <a:fillRect/>
          </a:stretch>
        </p:blipFill>
        <p:spPr>
          <a:xfrm>
            <a:off x="0" y="0"/>
            <a:ext cx="3533775" cy="6858000"/>
          </a:xfrm>
          <a:noFill/>
        </p:spPr>
      </p:pic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1331913" y="981075"/>
            <a:ext cx="28797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1547813" y="2133600"/>
            <a:ext cx="26638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1619250" y="1484313"/>
            <a:ext cx="25923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1692275" y="3284538"/>
            <a:ext cx="2519363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1547813" y="476250"/>
            <a:ext cx="26638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4211638" y="1916113"/>
            <a:ext cx="44640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pt-PT" sz="2400" b="1" dirty="0">
                <a:solidFill>
                  <a:srgbClr val="FF0000"/>
                </a:solidFill>
                <a:latin typeface="Times New Roman" pitchFamily="18" charset="0"/>
              </a:rPr>
              <a:t>Cancro da cavidade oral</a:t>
            </a:r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1619250" y="3860800"/>
            <a:ext cx="25923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2339975" y="4437063"/>
            <a:ext cx="1871663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>
            <a:off x="900113" y="5229225"/>
            <a:ext cx="33115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sp>
        <p:nvSpPr>
          <p:cNvPr id="23564" name="Line 12"/>
          <p:cNvSpPr>
            <a:spLocks noChangeShapeType="1"/>
          </p:cNvSpPr>
          <p:nvPr/>
        </p:nvSpPr>
        <p:spPr bwMode="auto">
          <a:xfrm>
            <a:off x="2268538" y="6021388"/>
            <a:ext cx="19431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pt-PT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211638" y="188913"/>
            <a:ext cx="4932362" cy="6073775"/>
            <a:chOff x="2653" y="119"/>
            <a:chExt cx="2359" cy="3826"/>
          </a:xfrm>
        </p:grpSpPr>
        <p:sp>
          <p:nvSpPr>
            <p:cNvPr id="23566" name="Text Box 14"/>
            <p:cNvSpPr txBox="1">
              <a:spLocks noChangeArrowheads="1"/>
            </p:cNvSpPr>
            <p:nvPr/>
          </p:nvSpPr>
          <p:spPr bwMode="auto">
            <a:xfrm>
              <a:off x="2653" y="119"/>
              <a:ext cx="1497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 dirty="0">
                  <a:solidFill>
                    <a:srgbClr val="FF0000"/>
                  </a:solidFill>
                  <a:latin typeface="Times New Roman" pitchFamily="18" charset="0"/>
                </a:rPr>
                <a:t>Dependência e AVC</a:t>
              </a:r>
            </a:p>
          </p:txBody>
        </p:sp>
        <p:sp>
          <p:nvSpPr>
            <p:cNvPr id="23567" name="Text Box 15"/>
            <p:cNvSpPr txBox="1">
              <a:spLocks noChangeArrowheads="1"/>
            </p:cNvSpPr>
            <p:nvPr/>
          </p:nvSpPr>
          <p:spPr bwMode="auto">
            <a:xfrm>
              <a:off x="2653" y="436"/>
              <a:ext cx="2359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 dirty="0">
                  <a:solidFill>
                    <a:srgbClr val="FF0000"/>
                  </a:solidFill>
                  <a:latin typeface="Times New Roman" pitchFamily="18" charset="0"/>
                </a:rPr>
                <a:t>Envelhecimento precoce</a:t>
              </a:r>
            </a:p>
          </p:txBody>
        </p:sp>
        <p:sp>
          <p:nvSpPr>
            <p:cNvPr id="23568" name="Text Box 16"/>
            <p:cNvSpPr txBox="1">
              <a:spLocks noChangeArrowheads="1"/>
            </p:cNvSpPr>
            <p:nvPr/>
          </p:nvSpPr>
          <p:spPr bwMode="auto">
            <a:xfrm>
              <a:off x="2653" y="799"/>
              <a:ext cx="1497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 dirty="0">
                  <a:solidFill>
                    <a:srgbClr val="FF0000"/>
                  </a:solidFill>
                  <a:latin typeface="Times New Roman" pitchFamily="18" charset="0"/>
                </a:rPr>
                <a:t>Cataratas</a:t>
              </a:r>
            </a:p>
          </p:txBody>
        </p:sp>
        <p:sp>
          <p:nvSpPr>
            <p:cNvPr id="23569" name="Text Box 17"/>
            <p:cNvSpPr txBox="1">
              <a:spLocks noChangeArrowheads="1"/>
            </p:cNvSpPr>
            <p:nvPr/>
          </p:nvSpPr>
          <p:spPr bwMode="auto">
            <a:xfrm>
              <a:off x="2653" y="1888"/>
              <a:ext cx="195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>
                  <a:solidFill>
                    <a:srgbClr val="FF0000"/>
                  </a:solidFill>
                  <a:latin typeface="Times New Roman" pitchFamily="18" charset="0"/>
                </a:rPr>
                <a:t>Cancro: traqueia, laringe</a:t>
              </a:r>
            </a:p>
          </p:txBody>
        </p:sp>
        <p:sp>
          <p:nvSpPr>
            <p:cNvPr id="23570" name="Text Box 18"/>
            <p:cNvSpPr txBox="1">
              <a:spLocks noChangeArrowheads="1"/>
            </p:cNvSpPr>
            <p:nvPr/>
          </p:nvSpPr>
          <p:spPr bwMode="auto">
            <a:xfrm>
              <a:off x="2654" y="2296"/>
              <a:ext cx="195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>
                  <a:solidFill>
                    <a:srgbClr val="FF0000"/>
                  </a:solidFill>
                  <a:latin typeface="Times New Roman" pitchFamily="18" charset="0"/>
                </a:rPr>
                <a:t>Lesões da pele</a:t>
              </a:r>
            </a:p>
          </p:txBody>
        </p:sp>
        <p:sp>
          <p:nvSpPr>
            <p:cNvPr id="23571" name="Text Box 19"/>
            <p:cNvSpPr txBox="1">
              <a:spLocks noChangeArrowheads="1"/>
            </p:cNvSpPr>
            <p:nvPr/>
          </p:nvSpPr>
          <p:spPr bwMode="auto">
            <a:xfrm>
              <a:off x="2654" y="2659"/>
              <a:ext cx="195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>
                  <a:solidFill>
                    <a:srgbClr val="FF0000"/>
                  </a:solidFill>
                  <a:latin typeface="Times New Roman" pitchFamily="18" charset="0"/>
                </a:rPr>
                <a:t>Doença cardíaca</a:t>
              </a:r>
            </a:p>
          </p:txBody>
        </p:sp>
        <p:sp>
          <p:nvSpPr>
            <p:cNvPr id="23572" name="Text Box 20"/>
            <p:cNvSpPr txBox="1">
              <a:spLocks noChangeArrowheads="1"/>
            </p:cNvSpPr>
            <p:nvPr/>
          </p:nvSpPr>
          <p:spPr bwMode="auto">
            <a:xfrm>
              <a:off x="2654" y="3158"/>
              <a:ext cx="195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>
                  <a:solidFill>
                    <a:srgbClr val="FF0000"/>
                  </a:solidFill>
                  <a:latin typeface="Times New Roman" pitchFamily="18" charset="0"/>
                </a:rPr>
                <a:t>D. respiratória crónica</a:t>
              </a:r>
            </a:p>
          </p:txBody>
        </p:sp>
        <p:sp>
          <p:nvSpPr>
            <p:cNvPr id="23573" name="Text Box 21"/>
            <p:cNvSpPr txBox="1">
              <a:spLocks noChangeArrowheads="1"/>
            </p:cNvSpPr>
            <p:nvPr/>
          </p:nvSpPr>
          <p:spPr bwMode="auto">
            <a:xfrm>
              <a:off x="2654" y="3657"/>
              <a:ext cx="195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pt-PT" sz="2400" b="1">
                  <a:solidFill>
                    <a:srgbClr val="FF0000"/>
                  </a:solidFill>
                  <a:latin typeface="Times New Roman" pitchFamily="18" charset="0"/>
                </a:rPr>
                <a:t>Ulcera gástrica e duodenal</a:t>
              </a:r>
            </a:p>
          </p:txBody>
        </p:sp>
      </p:grpSp>
      <p:sp>
        <p:nvSpPr>
          <p:cNvPr id="22" name="Rectângulo 21"/>
          <p:cNvSpPr/>
          <p:nvPr/>
        </p:nvSpPr>
        <p:spPr>
          <a:xfrm rot="5400000">
            <a:off x="5584573" y="2848476"/>
            <a:ext cx="56669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5400" b="1" cap="none" spc="50" dirty="0" smtClean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Consequências de Fumar…</a:t>
            </a:r>
            <a:endParaRPr lang="pt-PT" sz="5400" b="1" cap="none" spc="50" dirty="0">
              <a:ln w="1143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antifu"/>
          <p:cNvPicPr>
            <a:picLocks noChangeAspect="1" noChangeArrowheads="1"/>
          </p:cNvPicPr>
          <p:nvPr/>
        </p:nvPicPr>
        <p:blipFill>
          <a:blip r:embed="rId2" cstate="print"/>
          <a:srcRect l="3839" t="62320" r="69292" b="12320"/>
          <a:stretch>
            <a:fillRect/>
          </a:stretch>
        </p:blipFill>
        <p:spPr bwMode="auto">
          <a:xfrm>
            <a:off x="2540000" y="1125538"/>
            <a:ext cx="4408488" cy="504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1187450" y="368300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>
                <a:solidFill>
                  <a:srgbClr val="FF0000"/>
                </a:solidFill>
                <a:latin typeface="Times New Roman" pitchFamily="18" charset="0"/>
              </a:rPr>
              <a:t>FUMAR CAUSA CANCRO DA FARINGE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90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z="4800" smtClean="0">
                <a:solidFill>
                  <a:srgbClr val="FF0000"/>
                </a:solidFill>
                <a:latin typeface="Times New Roman" pitchFamily="18" charset="0"/>
              </a:rPr>
              <a:t>Úlcera Gástrica</a:t>
            </a:r>
            <a:r>
              <a:rPr lang="pt-PT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04803" name="Picture 3" descr="GI018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1772816"/>
            <a:ext cx="3960440" cy="4019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5651500" y="2349500"/>
            <a:ext cx="2376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>
              <a:latin typeface="Garamond" pitchFamily="18" charset="0"/>
            </a:endParaRPr>
          </a:p>
        </p:txBody>
      </p:sp>
      <p:sp>
        <p:nvSpPr>
          <p:cNvPr id="204805" name="Text Box 5"/>
          <p:cNvSpPr txBox="1">
            <a:spLocks noChangeArrowheads="1"/>
          </p:cNvSpPr>
          <p:nvPr/>
        </p:nvSpPr>
        <p:spPr bwMode="auto">
          <a:xfrm>
            <a:off x="4644008" y="1700213"/>
            <a:ext cx="4176464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 O fumo do tabaco, no seu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trajeto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, não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afeta 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apenas as vias respiratórias, mas também o aparelho digestivo, em particular o estômago.</a:t>
            </a:r>
          </a:p>
          <a:p>
            <a:pPr>
              <a:spcBef>
                <a:spcPct val="50000"/>
              </a:spcBef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 Das lesões do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trato 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digestivo, a Úlcera gástrica é a mais comum</a:t>
            </a:r>
            <a:r>
              <a:rPr lang="pt-PT" sz="2000" dirty="0">
                <a:solidFill>
                  <a:schemeClr val="bg1"/>
                </a:solidFill>
                <a:latin typeface="Times New Roman" pitchFamily="18" charset="0"/>
              </a:rPr>
              <a:t>.</a:t>
            </a:r>
            <a:r>
              <a:rPr lang="pt-PT" dirty="0">
                <a:solidFill>
                  <a:schemeClr val="bg1"/>
                </a:solidFill>
                <a:latin typeface="Garamond" pitchFamily="18" charset="0"/>
              </a:rPr>
              <a:t>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83568" y="580526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bg1"/>
                </a:solidFill>
              </a:rPr>
              <a:t>Trato digestivo com úlcera</a:t>
            </a:r>
            <a:endParaRPr lang="pt-PT" sz="2400" b="1" dirty="0">
              <a:solidFill>
                <a:schemeClr val="bg1"/>
              </a:solidFill>
            </a:endParaRPr>
          </a:p>
        </p:txBody>
      </p:sp>
      <p:pic>
        <p:nvPicPr>
          <p:cNvPr id="7" name="Imagem 6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4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2048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048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2" grpId="0"/>
      <p:bldP spid="204802" grpId="1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Cancro do rim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773238"/>
            <a:ext cx="4356100" cy="4525962"/>
          </a:xfrm>
        </p:spPr>
        <p:txBody>
          <a:bodyPr/>
          <a:lstStyle/>
          <a:p>
            <a:pPr lvl="4" eaLnBrk="1" hangingPunct="1"/>
            <a:endParaRPr lang="pt-PT" sz="1800" dirty="0" smtClean="0">
              <a:solidFill>
                <a:schemeClr val="bg1"/>
              </a:solidFill>
            </a:endParaRPr>
          </a:p>
          <a:p>
            <a:pPr eaLnBrk="1" hangingPunct="1"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Uma vez que alguns produtos do tabaco são eliminados pelas vias urinárias, uma das consequências do consumo de tabaco é o cancro do rim.</a:t>
            </a:r>
          </a:p>
        </p:txBody>
      </p:sp>
      <p:pic>
        <p:nvPicPr>
          <p:cNvPr id="203780" name="Picture 4" descr="RENAL063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7544" y="1844676"/>
            <a:ext cx="3963169" cy="3865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3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3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2037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2037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3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8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Doença Pulmonar Obstrutiva </a:t>
            </a:r>
            <a:br>
              <a:rPr lang="pt-PT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pt-PT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Crónica</a:t>
            </a:r>
          </a:p>
        </p:txBody>
      </p:sp>
      <p:pic>
        <p:nvPicPr>
          <p:cNvPr id="21094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1341438"/>
            <a:ext cx="2897188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0948" name="Picture 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4213" y="4437063"/>
            <a:ext cx="3300412" cy="2187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4427538" y="3933825"/>
            <a:ext cx="3024187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800" b="1" u="sng" dirty="0">
                <a:solidFill>
                  <a:schemeClr val="bg1"/>
                </a:solidFill>
                <a:latin typeface="Times New Roman" pitchFamily="18" charset="0"/>
              </a:rPr>
              <a:t>Sintomas</a:t>
            </a:r>
            <a:r>
              <a:rPr lang="pt-PT" sz="2000" dirty="0">
                <a:solidFill>
                  <a:schemeClr val="bg1"/>
                </a:solidFill>
                <a:latin typeface="Times New Roman" pitchFamily="18" charset="0"/>
              </a:rPr>
              <a:t>:</a:t>
            </a:r>
          </a:p>
          <a:p>
            <a:pPr>
              <a:spcBef>
                <a:spcPct val="50000"/>
              </a:spcBef>
              <a:buBlip>
                <a:blip r:embed="rId5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</a:rPr>
              <a:t>Tosse</a:t>
            </a:r>
          </a:p>
          <a:p>
            <a:pPr>
              <a:spcBef>
                <a:spcPct val="50000"/>
              </a:spcBef>
              <a:buBlip>
                <a:blip r:embed="rId5"/>
              </a:buBlip>
            </a:pPr>
            <a:r>
              <a:rPr lang="pt-PT" sz="2400" dirty="0" err="1" smtClean="0">
                <a:solidFill>
                  <a:schemeClr val="bg1"/>
                </a:solidFill>
                <a:latin typeface="Times New Roman" pitchFamily="18" charset="0"/>
              </a:rPr>
              <a:t>Expeturação</a:t>
            </a:r>
            <a:endParaRPr lang="pt-PT" sz="2400" dirty="0">
              <a:solidFill>
                <a:schemeClr val="bg1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  <a:buBlip>
                <a:blip r:embed="rId5"/>
              </a:buBlip>
            </a:pPr>
            <a:r>
              <a:rPr lang="pt-PT" sz="2400" dirty="0">
                <a:solidFill>
                  <a:schemeClr val="bg1"/>
                </a:solidFill>
                <a:latin typeface="Times New Roman" pitchFamily="18" charset="0"/>
              </a:rPr>
              <a:t>Falta de ar</a:t>
            </a: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3563938" y="2133601"/>
            <a:ext cx="532854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Blip>
                <a:blip r:embed="rId6"/>
              </a:buBlip>
            </a:pPr>
            <a:r>
              <a:rPr lang="pt-PT" dirty="0">
                <a:solidFill>
                  <a:schemeClr val="bg1"/>
                </a:solidFill>
                <a:latin typeface="Garamond" pitchFamily="18" charset="0"/>
              </a:rPr>
              <a:t> </a:t>
            </a:r>
            <a:r>
              <a:rPr lang="pt-PT" sz="2400" dirty="0">
                <a:solidFill>
                  <a:schemeClr val="bg1"/>
                </a:solidFill>
                <a:latin typeface="Times New Roman" pitchFamily="18" charset="0"/>
              </a:rPr>
              <a:t>Dentro das  doenças associadas, 85% das mortes são devidas a Doença Pulmonar Obstrutiva Crónica (DPOC</a:t>
            </a:r>
            <a:r>
              <a:rPr lang="pt-PT" sz="2400" dirty="0" smtClean="0">
                <a:solidFill>
                  <a:schemeClr val="bg1"/>
                </a:solidFill>
                <a:latin typeface="Times New Roman" pitchFamily="18" charset="0"/>
              </a:rPr>
              <a:t>)</a:t>
            </a:r>
            <a:endParaRPr lang="pt-PT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7" name="Imagem 6" descr="MM900300567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0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2109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21094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0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109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109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09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09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09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109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09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09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109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09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109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109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109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6" grpId="0"/>
      <p:bldP spid="210946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dirty="0" smtClean="0">
                <a:solidFill>
                  <a:srgbClr val="FF0000"/>
                </a:solidFill>
                <a:latin typeface="Times New Roman" pitchFamily="18" charset="0"/>
              </a:rPr>
              <a:t>Enfisema Pulmonar</a:t>
            </a:r>
          </a:p>
        </p:txBody>
      </p:sp>
      <p:pic>
        <p:nvPicPr>
          <p:cNvPr id="217091" name="Picture 3" descr="LUNG159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12875"/>
            <a:ext cx="4643438" cy="4160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7092" name="Rectangle 4"/>
          <p:cNvSpPr>
            <a:spLocks noGrp="1" noChangeArrowheads="1"/>
          </p:cNvSpPr>
          <p:nvPr>
            <p:ph type="body" sz="half" idx="3"/>
          </p:nvPr>
        </p:nvSpPr>
        <p:spPr>
          <a:xfrm>
            <a:off x="4643438" y="1268413"/>
            <a:ext cx="4038600" cy="25209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Blip>
                <a:blip r:embed="rId3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As mortes por enfisema e cancro pulmonar tem aumentado violentamente nas últimas décadas devido ao tabaco.</a:t>
            </a:r>
          </a:p>
        </p:txBody>
      </p:sp>
      <p:pic>
        <p:nvPicPr>
          <p:cNvPr id="217093" name="Picture 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419475" y="4076700"/>
            <a:ext cx="2952750" cy="254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7094" name="Picture 6" descr="LUNG05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3500438"/>
            <a:ext cx="2627312" cy="335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 descr="MM90030056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7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7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17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70" decel="100000"/>
                                        <p:tgtEl>
                                          <p:spTgt spid="2170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770" decel="100000"/>
                                        <p:tgtEl>
                                          <p:spTgt spid="2170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7" dur="77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17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0" grpId="0"/>
      <p:bldP spid="21709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85750"/>
            <a:ext cx="7775575" cy="944563"/>
          </a:xfrm>
        </p:spPr>
        <p:txBody>
          <a:bodyPr/>
          <a:lstStyle/>
          <a:p>
            <a:pPr eaLnBrk="1" hangingPunct="1"/>
            <a:r>
              <a:rPr lang="pt-PT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Cancro do Pulmão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005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 sz="2400">
              <a:latin typeface="Times New Roman" pitchFamily="18" charset="0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2005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20050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grpSp>
        <p:nvGrpSpPr>
          <p:cNvPr id="29702" name="Group 6"/>
          <p:cNvGrpSpPr>
            <a:grpSpLocks/>
          </p:cNvGrpSpPr>
          <p:nvPr/>
        </p:nvGrpSpPr>
        <p:grpSpPr bwMode="auto">
          <a:xfrm>
            <a:off x="3275013" y="2005013"/>
            <a:ext cx="2593975" cy="2849562"/>
            <a:chOff x="0" y="0"/>
            <a:chExt cx="1634" cy="1795"/>
          </a:xfrm>
        </p:grpSpPr>
        <p:sp>
          <p:nvSpPr>
            <p:cNvPr id="29704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pt-PT"/>
            </a:p>
          </p:txBody>
        </p:sp>
        <p:sp>
          <p:nvSpPr>
            <p:cNvPr id="29705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1634" cy="17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PT" sz="2400" b="1">
                  <a:latin typeface="Verdana" pitchFamily="34" charset="0"/>
                </a:rPr>
                <a:t>  </a:t>
              </a:r>
              <a:r>
                <a:rPr lang="pt-PT" sz="13300" b="1">
                  <a:latin typeface="Verdana" pitchFamily="34" charset="0"/>
                </a:rPr>
                <a:t> </a:t>
              </a:r>
              <a:r>
                <a:rPr lang="pt-PT" sz="2400" b="1">
                  <a:latin typeface="Verdana" pitchFamily="34" charset="0"/>
                </a:rPr>
                <a:t>                   </a:t>
              </a:r>
            </a:p>
            <a:p>
              <a:pPr eaLnBrk="0" hangingPunct="0"/>
              <a:endParaRPr lang="pt-PT" sz="2400" b="1">
                <a:latin typeface="Verdana" pitchFamily="34" charset="0"/>
              </a:endParaRPr>
            </a:p>
          </p:txBody>
        </p:sp>
      </p:grpSp>
      <p:pic>
        <p:nvPicPr>
          <p:cNvPr id="219145" name="Picture 9" descr="X-Ray of a smokers lung!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55813" y="1371600"/>
            <a:ext cx="5049837" cy="5226050"/>
          </a:xfr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9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/>
      <p:bldP spid="219138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772400" cy="609600"/>
          </a:xfrm>
        </p:spPr>
        <p:txBody>
          <a:bodyPr/>
          <a:lstStyle/>
          <a:p>
            <a:pPr eaLnBrk="1" hangingPunct="1"/>
            <a:r>
              <a:rPr lang="pt-PT" dirty="0" smtClean="0">
                <a:solidFill>
                  <a:srgbClr val="FF0000"/>
                </a:solidFill>
                <a:latin typeface="Times New Roman" pitchFamily="18" charset="0"/>
              </a:rPr>
              <a:t>Cancro do pulmão</a:t>
            </a:r>
          </a:p>
        </p:txBody>
      </p:sp>
      <p:pic>
        <p:nvPicPr>
          <p:cNvPr id="221187" name="Picture 3" descr="LUNG068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 cstate="print">
            <a:lum bright="20000" contrast="10000"/>
          </a:blip>
          <a:srcRect/>
          <a:stretch>
            <a:fillRect/>
          </a:stretch>
        </p:blipFill>
        <p:spPr>
          <a:xfrm>
            <a:off x="323850" y="1196975"/>
            <a:ext cx="2921000" cy="5040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724400" y="4149725"/>
            <a:ext cx="2079625" cy="3394075"/>
          </a:xfrm>
        </p:spPr>
        <p:txBody>
          <a:bodyPr/>
          <a:lstStyle/>
          <a:p>
            <a:pPr eaLnBrk="1" hangingPunct="1"/>
            <a:endParaRPr lang="pt-PT" sz="2800" smtClean="0"/>
          </a:p>
          <a:p>
            <a:pPr eaLnBrk="1" hangingPunct="1"/>
            <a:endParaRPr lang="pt-PT" sz="2800" smtClean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284663" y="3741738"/>
            <a:ext cx="30972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endParaRPr lang="pt-PT">
              <a:latin typeface="Garamond" pitchFamily="18" charset="0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4067175" y="1268413"/>
            <a:ext cx="2109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>
              <a:latin typeface="Garamond" pitchFamily="18" charset="0"/>
            </a:endParaRPr>
          </a:p>
        </p:txBody>
      </p:sp>
      <p:sp>
        <p:nvSpPr>
          <p:cNvPr id="221191" name="Text Box 7"/>
          <p:cNvSpPr txBox="1">
            <a:spLocks noChangeArrowheads="1"/>
          </p:cNvSpPr>
          <p:nvPr/>
        </p:nvSpPr>
        <p:spPr bwMode="auto">
          <a:xfrm>
            <a:off x="3348038" y="1125538"/>
            <a:ext cx="5616575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PT" sz="2800" b="1" u="sng" dirty="0">
                <a:solidFill>
                  <a:schemeClr val="bg1"/>
                </a:solidFill>
                <a:latin typeface="Times New Roman" pitchFamily="18" charset="0"/>
              </a:rPr>
              <a:t>Relação do risco de Cancro de Pulmão e o consumo de Tabaco</a:t>
            </a:r>
            <a:r>
              <a:rPr lang="pt-PT" sz="2400" b="1" u="sng" dirty="0">
                <a:solidFill>
                  <a:schemeClr val="bg1"/>
                </a:solidFill>
                <a:latin typeface="Times New Roman" pitchFamily="18" charset="0"/>
              </a:rPr>
              <a:t>:</a:t>
            </a:r>
            <a:endParaRPr lang="pt-PT" sz="2400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O risco está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diretamente 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relacionado com o número de cigarros fumados – quanto maior o consumo, maior o risco</a:t>
            </a:r>
          </a:p>
          <a:p>
            <a:pPr algn="just">
              <a:spcBef>
                <a:spcPct val="50000"/>
              </a:spcBef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O risco depende mais da duração do que da quantidade do consumo</a:t>
            </a:r>
          </a:p>
          <a:p>
            <a:pPr algn="just">
              <a:spcBef>
                <a:spcPct val="50000"/>
              </a:spcBef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O risco é reduzido pela cessação do tabaco</a:t>
            </a:r>
          </a:p>
          <a:p>
            <a:pPr algn="just">
              <a:spcBef>
                <a:spcPct val="50000"/>
              </a:spcBef>
            </a:pPr>
            <a:endParaRPr lang="pt-PT" sz="2800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  <a:buFontTx/>
              <a:buChar char="•"/>
            </a:pPr>
            <a:endParaRPr lang="pt-PT" sz="20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8" name="Imagem 7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2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221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2211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1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1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2211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211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2211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6" grpId="0"/>
      <p:bldP spid="221186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899592" y="404664"/>
            <a:ext cx="69135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</a:rPr>
              <a:t>FUMAR CAUSA ENFARTE DO CORAÇÃO</a:t>
            </a:r>
          </a:p>
        </p:txBody>
      </p:sp>
      <p:pic>
        <p:nvPicPr>
          <p:cNvPr id="31747" name="Picture 4" descr="antifu"/>
          <p:cNvPicPr>
            <a:picLocks noChangeAspect="1" noChangeArrowheads="1"/>
          </p:cNvPicPr>
          <p:nvPr/>
        </p:nvPicPr>
        <p:blipFill>
          <a:blip r:embed="rId2" cstate="print"/>
          <a:srcRect l="3839" t="26013" r="69292" b="51816"/>
          <a:stretch>
            <a:fillRect/>
          </a:stretch>
        </p:blipFill>
        <p:spPr bwMode="auto">
          <a:xfrm>
            <a:off x="1979836" y="1556792"/>
            <a:ext cx="4896544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ângulo 3"/>
          <p:cNvSpPr/>
          <p:nvPr/>
        </p:nvSpPr>
        <p:spPr>
          <a:xfrm>
            <a:off x="5364088" y="6093296"/>
            <a:ext cx="1368152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395288" y="511175"/>
            <a:ext cx="84963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ESTA NECROSE FOI CAUSADA PELO CONSUMO DO TABACO</a:t>
            </a:r>
          </a:p>
        </p:txBody>
      </p:sp>
      <p:pic>
        <p:nvPicPr>
          <p:cNvPr id="32771" name="Picture 4" descr="antifu"/>
          <p:cNvPicPr>
            <a:picLocks noChangeAspect="1" noChangeArrowheads="1"/>
          </p:cNvPicPr>
          <p:nvPr/>
        </p:nvPicPr>
        <p:blipFill>
          <a:blip r:embed="rId2" cstate="print"/>
          <a:srcRect l="35846" t="62971" r="34688" b="12715"/>
          <a:stretch>
            <a:fillRect/>
          </a:stretch>
        </p:blipFill>
        <p:spPr bwMode="auto">
          <a:xfrm>
            <a:off x="2484438" y="1628775"/>
            <a:ext cx="4392612" cy="4392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ângulo 3"/>
          <p:cNvSpPr/>
          <p:nvPr/>
        </p:nvSpPr>
        <p:spPr>
          <a:xfrm>
            <a:off x="4644008" y="5445224"/>
            <a:ext cx="2088232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971550" y="549275"/>
            <a:ext cx="7200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</a:rPr>
              <a:t>FUMAR PREJUDICA A SAÚDE DO BEBÉ</a:t>
            </a:r>
          </a:p>
        </p:txBody>
      </p:sp>
      <p:pic>
        <p:nvPicPr>
          <p:cNvPr id="33795" name="Picture 4" descr="antifu"/>
          <p:cNvPicPr>
            <a:picLocks noChangeAspect="1" noChangeArrowheads="1"/>
          </p:cNvPicPr>
          <p:nvPr/>
        </p:nvPicPr>
        <p:blipFill>
          <a:blip r:embed="rId2" cstate="print"/>
          <a:srcRect l="34660" t="20424" r="34631" b="51048"/>
          <a:stretch>
            <a:fillRect/>
          </a:stretch>
        </p:blipFill>
        <p:spPr bwMode="auto">
          <a:xfrm>
            <a:off x="2411760" y="1484784"/>
            <a:ext cx="4413764" cy="4968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ângulo 3"/>
          <p:cNvSpPr/>
          <p:nvPr/>
        </p:nvSpPr>
        <p:spPr>
          <a:xfrm>
            <a:off x="5364088" y="5877272"/>
            <a:ext cx="1368152" cy="4320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Gravidez</a:t>
            </a:r>
          </a:p>
        </p:txBody>
      </p:sp>
      <p:pic>
        <p:nvPicPr>
          <p:cNvPr id="34819" name="Picture 4" descr="frase_6_big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7" y="1125538"/>
            <a:ext cx="3365349" cy="5327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6551" name="Rectangle 7"/>
          <p:cNvSpPr>
            <a:spLocks noChangeArrowheads="1"/>
          </p:cNvSpPr>
          <p:nvPr/>
        </p:nvSpPr>
        <p:spPr bwMode="auto">
          <a:xfrm>
            <a:off x="4139952" y="2132856"/>
            <a:ext cx="4572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0363" indent="-360363">
              <a:lnSpc>
                <a:spcPct val="150000"/>
              </a:lnSpc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Maior risco de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aborto;</a:t>
            </a:r>
          </a:p>
          <a:p>
            <a:pPr marL="360363" indent="-360363">
              <a:lnSpc>
                <a:spcPct val="150000"/>
              </a:lnSpc>
              <a:buBlip>
                <a:blip r:embed="rId3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Baixo 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peso e menor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tamanho </a:t>
            </a: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ao 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nascer;</a:t>
            </a:r>
            <a:endParaRPr lang="pt-PT" sz="2800" dirty="0">
              <a:solidFill>
                <a:schemeClr val="bg1"/>
              </a:solidFill>
              <a:latin typeface="Times New Roman" pitchFamily="18" charset="0"/>
            </a:endParaRPr>
          </a:p>
          <a:p>
            <a:pPr marL="360363" indent="-360363">
              <a:lnSpc>
                <a:spcPct val="150000"/>
              </a:lnSpc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Maior predisposição para i</a:t>
            </a: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nfeções respiratórias;</a:t>
            </a:r>
            <a:endParaRPr lang="pt-PT" sz="2800" dirty="0">
              <a:solidFill>
                <a:schemeClr val="bg1"/>
              </a:solidFill>
              <a:latin typeface="Times New Roman" pitchFamily="18" charset="0"/>
            </a:endParaRPr>
          </a:p>
          <a:p>
            <a:pPr marL="360363" indent="-360363">
              <a:lnSpc>
                <a:spcPct val="150000"/>
              </a:lnSpc>
              <a:buBlip>
                <a:blip r:embed="rId3"/>
              </a:buBlip>
            </a:pPr>
            <a:r>
              <a:rPr lang="pt-PT" sz="2800" dirty="0">
                <a:solidFill>
                  <a:schemeClr val="bg1"/>
                </a:solidFill>
                <a:latin typeface="Times New Roman" pitchFamily="18" charset="0"/>
              </a:rPr>
              <a:t>Malformações ...</a:t>
            </a:r>
          </a:p>
        </p:txBody>
      </p:sp>
      <p:sp>
        <p:nvSpPr>
          <p:cNvPr id="5" name="Rectângulo 4"/>
          <p:cNvSpPr/>
          <p:nvPr/>
        </p:nvSpPr>
        <p:spPr>
          <a:xfrm>
            <a:off x="2555776" y="6021288"/>
            <a:ext cx="1152128" cy="36004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6" name="Imagem 5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6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36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365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365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2365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684213" y="549275"/>
            <a:ext cx="8137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CRIANÇAS QUE CONVIVEM COM FUMADORES TÊM MAIS ASMA, SINUSITE E ALERGIA.</a:t>
            </a:r>
          </a:p>
        </p:txBody>
      </p:sp>
      <p:pic>
        <p:nvPicPr>
          <p:cNvPr id="35843" name="Picture 5" descr="c_crianca"/>
          <p:cNvPicPr>
            <a:picLocks noChangeAspect="1" noChangeArrowheads="1"/>
          </p:cNvPicPr>
          <p:nvPr/>
        </p:nvPicPr>
        <p:blipFill>
          <a:blip r:embed="rId2" cstate="print"/>
          <a:srcRect t="32866"/>
          <a:stretch>
            <a:fillRect/>
          </a:stretch>
        </p:blipFill>
        <p:spPr bwMode="auto">
          <a:xfrm>
            <a:off x="2700338" y="1773238"/>
            <a:ext cx="3887787" cy="434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250825" y="549275"/>
            <a:ext cx="87137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ELE É UMA VÍTIMA DO TABACO. FUMAR CAUSA DOENÇA VASCULAR QUE PODE LEVAR A AMPUTAÇÃO</a:t>
            </a:r>
          </a:p>
        </p:txBody>
      </p:sp>
      <p:pic>
        <p:nvPicPr>
          <p:cNvPr id="36867" name="Picture 5" descr="c_cadeira"/>
          <p:cNvPicPr>
            <a:picLocks noChangeAspect="1" noChangeArrowheads="1"/>
          </p:cNvPicPr>
          <p:nvPr/>
        </p:nvPicPr>
        <p:blipFill>
          <a:blip r:embed="rId2" cstate="print"/>
          <a:srcRect t="31224"/>
          <a:stretch>
            <a:fillRect/>
          </a:stretch>
        </p:blipFill>
        <p:spPr bwMode="auto">
          <a:xfrm>
            <a:off x="2916238" y="1700213"/>
            <a:ext cx="3922712" cy="449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684213" y="549275"/>
            <a:ext cx="8137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FUMAR CAUSA CANCRO DA BOCA E PERDA DOS DENTES</a:t>
            </a:r>
          </a:p>
        </p:txBody>
      </p:sp>
      <p:pic>
        <p:nvPicPr>
          <p:cNvPr id="37891" name="Picture 4" descr="c_boca"/>
          <p:cNvPicPr>
            <a:picLocks noChangeAspect="1" noChangeArrowheads="1"/>
          </p:cNvPicPr>
          <p:nvPr/>
        </p:nvPicPr>
        <p:blipFill>
          <a:blip r:embed="rId2" cstate="print"/>
          <a:srcRect t="30437"/>
          <a:stretch>
            <a:fillRect/>
          </a:stretch>
        </p:blipFill>
        <p:spPr bwMode="auto">
          <a:xfrm>
            <a:off x="2700338" y="1412875"/>
            <a:ext cx="4002087" cy="4638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684213" y="549274"/>
            <a:ext cx="81375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FUMAR CAUSA IMPOTENCIA SEXUAL</a:t>
            </a:r>
          </a:p>
        </p:txBody>
      </p:sp>
      <p:pic>
        <p:nvPicPr>
          <p:cNvPr id="38915" name="Picture 3" descr="antifu"/>
          <p:cNvPicPr>
            <a:picLocks noChangeAspect="1" noChangeArrowheads="1"/>
          </p:cNvPicPr>
          <p:nvPr/>
        </p:nvPicPr>
        <p:blipFill>
          <a:blip r:embed="rId2" cstate="print"/>
          <a:srcRect l="69122" t="24336" r="2710" b="51373"/>
          <a:stretch>
            <a:fillRect/>
          </a:stretch>
        </p:blipFill>
        <p:spPr bwMode="auto">
          <a:xfrm>
            <a:off x="2771775" y="1773238"/>
            <a:ext cx="3995738" cy="4176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16" name="Rectangle 12"/>
          <p:cNvSpPr>
            <a:spLocks noChangeArrowheads="1"/>
          </p:cNvSpPr>
          <p:nvPr/>
        </p:nvSpPr>
        <p:spPr bwMode="auto">
          <a:xfrm>
            <a:off x="539750" y="-506413"/>
            <a:ext cx="7991475" cy="829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endParaRPr lang="pt-BR" sz="6000">
              <a:solidFill>
                <a:srgbClr val="CC0000"/>
              </a:solidFill>
              <a:latin typeface="Alba" pitchFamily="2" charset="0"/>
            </a:endParaRPr>
          </a:p>
          <a:p>
            <a:pPr algn="ctr">
              <a:lnSpc>
                <a:spcPct val="130000"/>
              </a:lnSpc>
            </a:pPr>
            <a:r>
              <a:rPr lang="pt-BR" sz="6000">
                <a:solidFill>
                  <a:srgbClr val="CC0000"/>
                </a:solidFill>
                <a:latin typeface="Times New Roman" pitchFamily="18" charset="0"/>
              </a:rPr>
              <a:t>Então!</a:t>
            </a:r>
          </a:p>
          <a:p>
            <a:pPr algn="ctr">
              <a:lnSpc>
                <a:spcPct val="130000"/>
              </a:lnSpc>
            </a:pPr>
            <a:endParaRPr lang="pt-BR" sz="6000">
              <a:solidFill>
                <a:srgbClr val="CC0000"/>
              </a:solidFill>
              <a:latin typeface="Times New Roman" pitchFamily="18" charset="0"/>
            </a:endParaRPr>
          </a:p>
          <a:p>
            <a:pPr algn="ctr">
              <a:lnSpc>
                <a:spcPct val="130000"/>
              </a:lnSpc>
            </a:pPr>
            <a:endParaRPr lang="pt-BR" sz="6000">
              <a:solidFill>
                <a:srgbClr val="CC0000"/>
              </a:solidFill>
              <a:latin typeface="Alba" pitchFamily="2" charset="0"/>
            </a:endParaRPr>
          </a:p>
          <a:p>
            <a:pPr algn="ctr">
              <a:lnSpc>
                <a:spcPct val="130000"/>
              </a:lnSpc>
            </a:pPr>
            <a:endParaRPr lang="pt-BR" sz="6000">
              <a:solidFill>
                <a:srgbClr val="CC0000"/>
              </a:solidFill>
              <a:latin typeface="Alba" pitchFamily="2" charset="0"/>
            </a:endParaRPr>
          </a:p>
          <a:p>
            <a:pPr algn="ctr">
              <a:lnSpc>
                <a:spcPct val="130000"/>
              </a:lnSpc>
            </a:pPr>
            <a:r>
              <a:rPr lang="pt-BR" sz="5400">
                <a:solidFill>
                  <a:srgbClr val="CC0000"/>
                </a:solidFill>
                <a:latin typeface="Times New Roman" pitchFamily="18" charset="0"/>
              </a:rPr>
              <a:t>Porque é que se fuma?</a:t>
            </a:r>
          </a:p>
          <a:p>
            <a:pPr algn="ctr">
              <a:lnSpc>
                <a:spcPct val="130000"/>
              </a:lnSpc>
            </a:pPr>
            <a:endParaRPr lang="pt-BR" sz="6000">
              <a:solidFill>
                <a:srgbClr val="CC0000"/>
              </a:solidFill>
              <a:latin typeface="Alba" pitchFamily="2" charset="0"/>
            </a:endParaRPr>
          </a:p>
        </p:txBody>
      </p:sp>
      <p:pic>
        <p:nvPicPr>
          <p:cNvPr id="39941" name="Picture 5" descr="C:\Users\isabel\AppData\Local\Microsoft\Windows\Temporary Internet Files\Content.IE5\HQ8X3JGZ\MC9000554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916832"/>
            <a:ext cx="2442927" cy="342824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23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39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Início do hábito tabágico</a:t>
            </a:r>
            <a:endParaRPr lang="pt-PT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835525" cy="4525963"/>
          </a:xfrm>
        </p:spPr>
        <p:txBody>
          <a:bodyPr/>
          <a:lstStyle/>
          <a:p>
            <a:pPr algn="just" eaLnBrk="1" hangingPunct="1">
              <a:buBlip>
                <a:blip r:embed="rId2"/>
              </a:buBlip>
              <a:defRPr/>
            </a:pPr>
            <a:r>
              <a:rPr lang="pt-BR" sz="2800" dirty="0" smtClean="0">
                <a:solidFill>
                  <a:schemeClr val="bg1"/>
                </a:solidFill>
                <a:latin typeface="Times New Roman" pitchFamily="18" charset="0"/>
              </a:rPr>
              <a:t>Influência: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</a:rPr>
              <a:t>Pais;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</a:rPr>
              <a:t>Amigos;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</a:rPr>
              <a:t>Professores;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BR" sz="2400" dirty="0" smtClean="0">
                <a:solidFill>
                  <a:schemeClr val="bg1"/>
                </a:solidFill>
                <a:latin typeface="Times New Roman" pitchFamily="18" charset="0"/>
              </a:rPr>
              <a:t>Ídolos; 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PT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 stress e a ansiedade; 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PT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solidão e a tristeza;</a:t>
            </a:r>
          </a:p>
          <a:p>
            <a:pPr lvl="1" algn="just" eaLnBrk="1" hangingPunct="1">
              <a:buBlip>
                <a:blip r:embed="rId3"/>
              </a:buBlip>
              <a:defRPr/>
            </a:pPr>
            <a:r>
              <a:rPr lang="pt-PT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Os problemas do dia-a-dia.</a:t>
            </a:r>
            <a:r>
              <a:rPr lang="pt-PT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pt-BR" sz="24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just" eaLnBrk="1" hangingPunct="1">
              <a:buBlip>
                <a:blip r:embed="rId2"/>
              </a:buBlip>
              <a:defRPr/>
            </a:pPr>
            <a:r>
              <a:rPr lang="pt-BR" sz="2800" dirty="0" smtClean="0">
                <a:solidFill>
                  <a:schemeClr val="bg1"/>
                </a:solidFill>
                <a:latin typeface="Times New Roman" pitchFamily="18" charset="0"/>
              </a:rPr>
              <a:t>Publicidade directa</a:t>
            </a:r>
            <a:endParaRPr lang="pt-PT" sz="2800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96612" name="Picture 4" descr="frase_7_big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216525" y="1600200"/>
            <a:ext cx="2900363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 descr="MM90030056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6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96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800" decel="100000"/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800" decel="100000"/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6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O que é que leva os jovens</a:t>
            </a:r>
            <a:b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a fumar ...</a:t>
            </a:r>
          </a:p>
        </p:txBody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Para parecer mais adulto</a:t>
            </a: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</a:rPr>
              <a:t> ?</a:t>
            </a:r>
          </a:p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Ajuda a afirmar-me como pessoa </a:t>
            </a: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Porque dá mais estilo</a:t>
            </a: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</a:rPr>
              <a:t> ?</a:t>
            </a:r>
          </a:p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</a:rPr>
              <a:t>Para relaxar ? </a:t>
            </a:r>
          </a:p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Porque toda a gente o faz, logo porque não eu?</a:t>
            </a: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Porque os meus amigos também fumam.</a:t>
            </a:r>
          </a:p>
          <a:p>
            <a:pPr algn="just"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BR" sz="2600" dirty="0" smtClean="0">
                <a:solidFill>
                  <a:schemeClr val="bg1"/>
                </a:solidFill>
                <a:latin typeface="Times New Roman" pitchFamily="18" charset="0"/>
              </a:rPr>
              <a:t>Sucesso, sensualidade, liberdade ?</a:t>
            </a:r>
          </a:p>
          <a:p>
            <a:pPr algn="just" eaLnBrk="1" hangingPunct="1">
              <a:spcBef>
                <a:spcPts val="800"/>
              </a:spcBef>
              <a:buBlip>
                <a:blip r:embed="rId2"/>
              </a:buBlip>
            </a:pPr>
            <a:r>
              <a:rPr lang="pt-PT" sz="2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Porque assim sou o centro das atenções !?</a:t>
            </a:r>
            <a:endParaRPr lang="pt-PT" sz="26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Blip>
                <a:blip r:embed="rId2"/>
              </a:buBlip>
            </a:pPr>
            <a:endParaRPr lang="pt-PT" sz="28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Blip>
                <a:blip r:embed="rId2"/>
              </a:buBlip>
            </a:pPr>
            <a:endParaRPr lang="pt-PT" sz="24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endParaRPr lang="pt-PT" sz="2400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4" name="Imagem 3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556792"/>
            <a:ext cx="3165134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412776"/>
            <a:ext cx="2779390" cy="2177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982 0.23102 L 0.14982 0.5643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 decel="100000"/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8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pt-P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rial" charset="0"/>
              </a:rPr>
              <a:t>O que é que leva os jovens </a:t>
            </a:r>
            <a:br>
              <a:rPr lang="pt-P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rial" charset="0"/>
              </a:rPr>
            </a:br>
            <a:r>
              <a:rPr lang="pt-P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rial" charset="0"/>
              </a:rPr>
              <a:t>a fumar ...</a:t>
            </a: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772816"/>
            <a:ext cx="6264696" cy="4525963"/>
          </a:xfrm>
        </p:spPr>
        <p:txBody>
          <a:bodyPr/>
          <a:lstStyle/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Para saber o que é</a:t>
            </a: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</a:rPr>
              <a:t> ?</a:t>
            </a:r>
          </a:p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</a:rPr>
              <a:t>Pelo sabor ?</a:t>
            </a:r>
          </a:p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O fruto proibido é o mais apetecido</a:t>
            </a: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Para ocupar o tempo e as mãos ?</a:t>
            </a: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É um ritual que está na moda ?</a:t>
            </a:r>
            <a:endParaRPr lang="pt-PT" sz="3000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eaLnBrk="1" hangingPunct="1">
              <a:buBlip>
                <a:blip r:embed="rId2"/>
              </a:buBlip>
            </a:pPr>
            <a:r>
              <a:rPr lang="pt-PT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Porque eu nunca vou ficar doente, sou muito jovem, agora posso fazer tudo que quiser com o meu corpo ?</a:t>
            </a:r>
            <a:r>
              <a:rPr lang="pt-PT" sz="3000" dirty="0" smtClean="0">
                <a:solidFill>
                  <a:schemeClr val="bg1"/>
                </a:solidFill>
              </a:rPr>
              <a:t> </a:t>
            </a:r>
          </a:p>
          <a:p>
            <a:pPr eaLnBrk="1" hangingPunct="1">
              <a:buBlip>
                <a:blip r:embed="rId2"/>
              </a:buBlip>
            </a:pPr>
            <a:endParaRPr lang="pt-PT" dirty="0" smtClean="0">
              <a:solidFill>
                <a:schemeClr val="bg1"/>
              </a:solidFill>
            </a:endParaRPr>
          </a:p>
        </p:txBody>
      </p:sp>
      <p:pic>
        <p:nvPicPr>
          <p:cNvPr id="4" name="Imagem 3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1712" y="1844824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293096"/>
            <a:ext cx="2476500" cy="184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39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2396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396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39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2396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239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836712"/>
            <a:ext cx="4897438" cy="4405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1476375" y="692150"/>
            <a:ext cx="5113338" cy="45370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533400" y="5157788"/>
            <a:ext cx="8077200" cy="13731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O consumo de tabaco pelas crianças, pelos adolescentes e jovens adultos é um problema grave, muito prevalente e em expansão.</a:t>
            </a: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539552" y="1052736"/>
            <a:ext cx="8077200" cy="25545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pt-PT" sz="3200" b="1" i="1" dirty="0">
                <a:solidFill>
                  <a:schemeClr val="bg1"/>
                </a:solidFill>
                <a:latin typeface="Times New Roman" pitchFamily="18" charset="0"/>
              </a:rPr>
              <a:t>O Maior risco que as crianças e os jovens correm quando começam a fumar, é o de ficarem dependentes do tabaco, muitas vezes para a vida inteira e vir a sofrer da inúmeras doenças causadas pelos tabaco.</a:t>
            </a: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645024"/>
            <a:ext cx="4536504" cy="2943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 build="allAtOnce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785225" cy="1271587"/>
          </a:xfrm>
        </p:spPr>
        <p:txBody>
          <a:bodyPr/>
          <a:lstStyle/>
          <a:p>
            <a:pPr eaLnBrk="1" hangingPunct="1"/>
            <a: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Doença Tabágica:</a:t>
            </a:r>
            <a:b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pt-PT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grave problema nos jovens</a:t>
            </a:r>
          </a:p>
        </p:txBody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283575" cy="4464050"/>
          </a:xfrm>
        </p:spPr>
        <p:txBody>
          <a:bodyPr/>
          <a:lstStyle/>
          <a:p>
            <a:pPr eaLnBrk="1" hangingPunct="1">
              <a:lnSpc>
                <a:spcPct val="160000"/>
              </a:lnSpc>
              <a:buBlip>
                <a:blip r:embed="rId2"/>
              </a:buBlip>
            </a:pPr>
            <a:r>
              <a:rPr lang="pt-PT" sz="3600" b="1" dirty="0" smtClean="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Diminui as capacidades físicas e intelectuais;</a:t>
            </a:r>
          </a:p>
          <a:p>
            <a:pPr eaLnBrk="1" hangingPunct="1">
              <a:lnSpc>
                <a:spcPct val="160000"/>
              </a:lnSpc>
              <a:buBlip>
                <a:blip r:embed="rId2"/>
              </a:buBlip>
            </a:pPr>
            <a:r>
              <a:rPr lang="pt-PT" sz="3600" b="1" dirty="0" smtClean="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 prejudica o rendimento escolar;</a:t>
            </a:r>
          </a:p>
          <a:p>
            <a:pPr eaLnBrk="1" hangingPunct="1">
              <a:lnSpc>
                <a:spcPct val="160000"/>
              </a:lnSpc>
              <a:buBlip>
                <a:blip r:embed="rId2"/>
              </a:buBlip>
            </a:pPr>
            <a:r>
              <a:rPr lang="pt-PT" sz="3600" b="1" dirty="0" smtClean="0">
                <a:solidFill>
                  <a:schemeClr val="bg1"/>
                </a:solidFill>
                <a:latin typeface="Times New Roman" pitchFamily="18" charset="0"/>
                <a:sym typeface="Wingdings" pitchFamily="2" charset="2"/>
              </a:rPr>
              <a:t> “porta de entrada” para outras dependências.</a:t>
            </a:r>
          </a:p>
        </p:txBody>
      </p:sp>
      <p:pic>
        <p:nvPicPr>
          <p:cNvPr id="4" name="Imagem 3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48132" name="Picture 4" descr="C:\Users\isabel\AppData\Local\Microsoft\Windows\Temporary Internet Files\Content.IE5\0T1JU6LK\MC9002345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81462">
            <a:off x="7133301" y="4892636"/>
            <a:ext cx="2008667" cy="1572584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</p:spTree>
  </p:cSld>
  <p:clrMapOvr>
    <a:masterClrMapping/>
  </p:clrMapOvr>
  <p:transition spd="med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34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3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3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3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1042988" y="528636"/>
            <a:ext cx="6732588" cy="769936"/>
            <a:chOff x="480" y="1331"/>
            <a:chExt cx="4241" cy="485"/>
          </a:xfrm>
        </p:grpSpPr>
        <p:sp>
          <p:nvSpPr>
            <p:cNvPr id="49156" name="AutoShape 3"/>
            <p:cNvSpPr>
              <a:spLocks noChangeArrowheads="1"/>
            </p:cNvSpPr>
            <p:nvPr/>
          </p:nvSpPr>
          <p:spPr bwMode="auto">
            <a:xfrm>
              <a:off x="480" y="1344"/>
              <a:ext cx="4224" cy="432"/>
            </a:xfrm>
            <a:prstGeom prst="bevel">
              <a:avLst>
                <a:gd name="adj" fmla="val 125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PT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9157" name="Text Box 4"/>
            <p:cNvSpPr txBox="1">
              <a:spLocks noChangeArrowheads="1"/>
            </p:cNvSpPr>
            <p:nvPr/>
          </p:nvSpPr>
          <p:spPr bwMode="auto">
            <a:xfrm>
              <a:off x="624" y="1331"/>
              <a:ext cx="4097" cy="48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t-PT" sz="360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 </a:t>
              </a:r>
              <a:r>
                <a:rPr lang="pt-PT" sz="4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Onde se começa a fumar?</a:t>
              </a:r>
              <a:endParaRPr lang="pt-P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endParaRPr>
            </a:p>
          </p:txBody>
        </p:sp>
      </p:grpSp>
      <p:sp>
        <p:nvSpPr>
          <p:cNvPr id="151557" name="Text Box 5"/>
          <p:cNvSpPr txBox="1">
            <a:spLocks noChangeArrowheads="1"/>
          </p:cNvSpPr>
          <p:nvPr/>
        </p:nvSpPr>
        <p:spPr bwMode="auto">
          <a:xfrm>
            <a:off x="0" y="1989138"/>
            <a:ext cx="9144000" cy="39354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buFontTx/>
              <a:buAutoNum type="arabicPeriod"/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A maioria dos fumadores começa a fumar na escola.</a:t>
            </a:r>
          </a:p>
          <a:p>
            <a:pPr marL="457200" indent="-457200" eaLnBrk="0" hangingPunct="0">
              <a:buFontTx/>
              <a:buAutoNum type="arabicPeriod"/>
            </a:pPr>
            <a:endParaRPr lang="pt-PT" sz="2800" b="1" i="1" dirty="0">
              <a:solidFill>
                <a:schemeClr val="bg1"/>
              </a:solidFill>
              <a:latin typeface="Times New Roman" pitchFamily="18" charset="0"/>
            </a:endParaRPr>
          </a:p>
          <a:p>
            <a:pPr marL="457200" indent="-457200" eaLnBrk="0" hangingPunct="0">
              <a:buFontTx/>
              <a:buAutoNum type="arabicPeriod"/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Outros locais de início são:</a:t>
            </a:r>
          </a:p>
          <a:p>
            <a:pPr marL="457200" indent="-14288" eaLnBrk="0" hangingPunct="0">
              <a:buBlip>
                <a:blip r:embed="rId2"/>
              </a:buBlip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	 O café; </a:t>
            </a:r>
          </a:p>
          <a:p>
            <a:pPr marL="457200" indent="-14288" eaLnBrk="0" hangingPunct="0">
              <a:buBlip>
                <a:blip r:embed="rId2"/>
              </a:buBlip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	 As discotecas; </a:t>
            </a:r>
          </a:p>
          <a:p>
            <a:pPr marL="457200" indent="-14288" eaLnBrk="0" hangingPunct="0">
              <a:buBlip>
                <a:blip r:embed="rId2"/>
              </a:buBlip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	 Os bares; </a:t>
            </a:r>
          </a:p>
          <a:p>
            <a:pPr marL="457200" indent="-14288" eaLnBrk="0" hangingPunct="0">
              <a:buBlip>
                <a:blip r:embed="rId2"/>
              </a:buBlip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	Os salões de jogos;</a:t>
            </a:r>
          </a:p>
          <a:p>
            <a:pPr marL="457200" indent="-14288" eaLnBrk="0" hangingPunct="0">
              <a:buBlip>
                <a:blip r:embed="rId2"/>
              </a:buBlip>
            </a:pPr>
            <a:r>
              <a:rPr lang="pt-PT" sz="2800" b="1" i="1" dirty="0">
                <a:solidFill>
                  <a:schemeClr val="bg1"/>
                </a:solidFill>
                <a:latin typeface="Times New Roman" pitchFamily="18" charset="0"/>
              </a:rPr>
              <a:t>	 A rua. </a:t>
            </a:r>
          </a:p>
          <a:p>
            <a:pPr marL="457200" indent="-457200" eaLnBrk="0" hangingPunct="0">
              <a:buFontTx/>
              <a:buAutoNum type="arabicPeriod"/>
            </a:pPr>
            <a:endParaRPr lang="pt-PT" sz="2800" b="1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6" name="Imagem 5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49158" name="Picture 6" descr="C:\Users\isabel\AppData\Local\Microsoft\Windows\Temporary Internet Files\Content.IE5\0T1JU6LK\MC90041557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636912"/>
            <a:ext cx="3069035" cy="2289065"/>
          </a:xfrm>
          <a:prstGeom prst="rect">
            <a:avLst/>
          </a:prstGeom>
          <a:noFill/>
        </p:spPr>
      </p:pic>
      <p:pic>
        <p:nvPicPr>
          <p:cNvPr id="49159" name="Picture 7" descr="C:\Users\isabel\AppData\Local\Microsoft\Windows\Temporary Internet Files\Content.IE5\0T1JU6LK\MC9004237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653136"/>
            <a:ext cx="1123950" cy="1784350"/>
          </a:xfrm>
          <a:prstGeom prst="rect">
            <a:avLst/>
          </a:prstGeom>
          <a:noFill/>
        </p:spPr>
      </p:pic>
      <p:pic>
        <p:nvPicPr>
          <p:cNvPr id="49161" name="Picture 9" descr="C:\Users\isabel\AppData\Local\Microsoft\Windows\Temporary Internet Files\Content.IE5\RORO3O8P\MC900295934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284984"/>
            <a:ext cx="1532799" cy="1274356"/>
          </a:xfrm>
          <a:prstGeom prst="rect">
            <a:avLst/>
          </a:prstGeom>
          <a:noFill/>
        </p:spPr>
      </p:pic>
      <p:pic>
        <p:nvPicPr>
          <p:cNvPr id="49163" name="Picture 11" descr="C:\Users\isabel\AppData\Local\Microsoft\Windows\Temporary Internet Files\Content.IE5\RORO3O8P\MC9000895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5085184"/>
            <a:ext cx="1810512" cy="139171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1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1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1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1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1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1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1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1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1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1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1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2"/>
          <p:cNvSpPr txBox="1">
            <a:spLocks noChangeArrowheads="1"/>
          </p:cNvSpPr>
          <p:nvPr/>
        </p:nvSpPr>
        <p:spPr bwMode="auto">
          <a:xfrm>
            <a:off x="611560" y="548680"/>
            <a:ext cx="7824787" cy="3019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PT" sz="4800" b="1" dirty="0">
                <a:solidFill>
                  <a:srgbClr val="FF0000"/>
                </a:solidFill>
                <a:latin typeface="Times New Roman" pitchFamily="18" charset="0"/>
              </a:rPr>
              <a:t>ENSINAR AOS JOVENS</a:t>
            </a:r>
          </a:p>
          <a:p>
            <a:pPr algn="ctr" eaLnBrk="0" hangingPunct="0"/>
            <a:r>
              <a:rPr lang="pt-PT" sz="4800" b="1" dirty="0">
                <a:solidFill>
                  <a:srgbClr val="FF0000"/>
                </a:solidFill>
                <a:latin typeface="Times New Roman" pitchFamily="18" charset="0"/>
              </a:rPr>
              <a:t>A RESISTIR ÀS PRESSÕES</a:t>
            </a:r>
          </a:p>
          <a:p>
            <a:pPr algn="ctr" eaLnBrk="0" hangingPunct="0"/>
            <a:r>
              <a:rPr lang="pt-PT" sz="4800" b="1" dirty="0">
                <a:solidFill>
                  <a:srgbClr val="FF0000"/>
                </a:solidFill>
                <a:latin typeface="Times New Roman" pitchFamily="18" charset="0"/>
              </a:rPr>
              <a:t>QUE OS PODEM LEVAR</a:t>
            </a:r>
          </a:p>
          <a:p>
            <a:pPr algn="ctr" eaLnBrk="0" hangingPunct="0"/>
            <a:r>
              <a:rPr lang="pt-PT" sz="4800" b="1" dirty="0">
                <a:solidFill>
                  <a:srgbClr val="FF0000"/>
                </a:solidFill>
                <a:latin typeface="Times New Roman" pitchFamily="18" charset="0"/>
              </a:rPr>
              <a:t>A FUMAR</a:t>
            </a: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573016"/>
            <a:ext cx="4248472" cy="3018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4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4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4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4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b="1" dirty="0" smtClean="0">
                <a:solidFill>
                  <a:srgbClr val="FF0000"/>
                </a:solidFill>
                <a:latin typeface="Times New Roman" pitchFamily="18" charset="0"/>
              </a:rPr>
              <a:t>Vantagens dos </a:t>
            </a:r>
            <a:br>
              <a:rPr lang="pt-PT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pt-PT" b="1" dirty="0" smtClean="0">
                <a:solidFill>
                  <a:srgbClr val="FF0000"/>
                </a:solidFill>
                <a:latin typeface="Times New Roman" pitchFamily="18" charset="0"/>
              </a:rPr>
              <a:t>não fumadores</a:t>
            </a:r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Poupam dinheiro (este é um hábito caro);</a:t>
            </a:r>
            <a:endParaRPr lang="pt-PT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Têm um hálito mais fresco ;</a:t>
            </a:r>
            <a:endParaRPr lang="pt-PT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Têm menos constipações;</a:t>
            </a:r>
            <a:endParaRPr lang="pt-PT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Têm mais tempo de vida;</a:t>
            </a:r>
            <a:endParaRPr lang="pt-PT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Têm menos probabilidades de vir a ter cancro nos pulmões, boca, laringe, etc.;</a:t>
            </a: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Têm menos probabilidades de vir a ter alguma doença cardiovascular;</a:t>
            </a: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Têm menos probabilidade de ter Bronquite, Enfisema;</a:t>
            </a: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r>
              <a:rPr lang="pt-PT" sz="2800" dirty="0" smtClean="0">
                <a:solidFill>
                  <a:schemeClr val="bg1"/>
                </a:solidFill>
                <a:latin typeface="Times New Roman" pitchFamily="18" charset="0"/>
              </a:rPr>
              <a:t>Têm maior rendimento intelectual…</a:t>
            </a:r>
          </a:p>
          <a:p>
            <a:pPr eaLnBrk="1" hangingPunct="1">
              <a:lnSpc>
                <a:spcPct val="80000"/>
              </a:lnSpc>
              <a:buBlip>
                <a:blip r:embed="rId2"/>
              </a:buBlip>
            </a:pPr>
            <a:endParaRPr lang="pt-PT" sz="2800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4" name="Imagem 3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52228" name="Picture 4" descr="C:\Users\isabel\AppData\Local\Microsoft\Windows\Temporary Internet Files\Content.IE5\RORO3O8P\MC90035170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988840"/>
            <a:ext cx="1816729" cy="1130174"/>
          </a:xfrm>
          <a:prstGeom prst="rect">
            <a:avLst/>
          </a:prstGeom>
          <a:noFill/>
        </p:spPr>
      </p:pic>
      <p:pic>
        <p:nvPicPr>
          <p:cNvPr id="52229" name="Picture 5" descr="C:\Users\isabel\AppData\Local\Microsoft\Windows\Temporary Internet Files\Content.IE5\UCCUY7TN\MC90005395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869160"/>
            <a:ext cx="1754631" cy="170080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0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0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0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0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0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0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0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0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0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0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0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0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0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0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0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0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044575" y="247650"/>
            <a:ext cx="777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  <a:latin typeface="Times New Roman" pitchFamily="18" charset="0"/>
              </a:rPr>
              <a:t>Benefícios de deixar </a:t>
            </a:r>
          </a:p>
          <a:p>
            <a:r>
              <a:rPr lang="pt-BR" sz="4000" b="1" dirty="0">
                <a:solidFill>
                  <a:srgbClr val="FF0000"/>
                </a:solidFill>
                <a:latin typeface="Times New Roman" pitchFamily="18" charset="0"/>
              </a:rPr>
              <a:t>de fumar</a:t>
            </a:r>
          </a:p>
        </p:txBody>
      </p:sp>
      <p:sp>
        <p:nvSpPr>
          <p:cNvPr id="53252" name="Line 6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01384" name="Rectangle 8"/>
          <p:cNvSpPr>
            <a:spLocks noChangeArrowheads="1"/>
          </p:cNvSpPr>
          <p:nvPr/>
        </p:nvSpPr>
        <p:spPr bwMode="auto">
          <a:xfrm>
            <a:off x="1258888" y="1578740"/>
            <a:ext cx="7488237" cy="5376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20 minutos depois de parar de fumar: a pressão sanguínea e as batidas cardíacas voltam ao normal.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8 horas depois: a quantidade de monóxido de carbono no sangue diminui para metade, a oxigenação das células volta ao normal.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24 horas depois: o monóxido de carbono é totalmente eliminado do corpo e os pulmões podem começar a eliminar o muco e os resíduos do fumo.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48 horas depois: o corpo não contém mais nicotina — o gosto e o </a:t>
            </a:r>
            <a:r>
              <a:rPr lang="pt-PT" sz="2000" b="1" dirty="0" smtClean="0">
                <a:solidFill>
                  <a:schemeClr val="bg1"/>
                </a:solidFill>
                <a:latin typeface="Times New Roman" pitchFamily="18" charset="0"/>
              </a:rPr>
              <a:t>olfato </a:t>
            </a: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começam a melhorar. A transpiração deixa de cheirar a tabaco.</a:t>
            </a: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8" name="Imagem 7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044575" y="221288"/>
            <a:ext cx="77755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4400" b="1" dirty="0">
                <a:solidFill>
                  <a:srgbClr val="FF0000"/>
                </a:solidFill>
                <a:latin typeface="Times New Roman" pitchFamily="18" charset="0"/>
              </a:rPr>
              <a:t>Benefícios de deixar </a:t>
            </a:r>
          </a:p>
          <a:p>
            <a:r>
              <a:rPr lang="pt-BR" sz="4400" b="1" dirty="0">
                <a:solidFill>
                  <a:srgbClr val="FF0000"/>
                </a:solidFill>
                <a:latin typeface="Times New Roman" pitchFamily="18" charset="0"/>
              </a:rPr>
              <a:t>de fumar</a:t>
            </a: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02407" name="Rectangle 7"/>
          <p:cNvSpPr>
            <a:spLocks noChangeArrowheads="1"/>
          </p:cNvSpPr>
          <p:nvPr/>
        </p:nvSpPr>
        <p:spPr bwMode="auto">
          <a:xfrm>
            <a:off x="1115616" y="1628800"/>
            <a:ext cx="7615238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 72 horas depois: os brônquios começam a relaxar e a respiração melhora.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De 2 a 12 semanas depois: a circulação melhora.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De 3 a 9 meses depois: os problemas respiratórios e a tosse acalmam, a voz torna-se mais clara e a capacidade respiratória aumenta 10%.</a:t>
            </a:r>
          </a:p>
          <a:p>
            <a:pPr algn="just">
              <a:lnSpc>
                <a:spcPct val="130000"/>
              </a:lnSpc>
              <a:spcBef>
                <a:spcPct val="100000"/>
              </a:spcBef>
              <a:buClr>
                <a:srgbClr val="00FFFF"/>
              </a:buClr>
              <a:buSzPct val="150000"/>
              <a:buBlip>
                <a:blip r:embed="rId2"/>
              </a:buBlip>
            </a:pPr>
            <a:r>
              <a:rPr lang="pt-PT" sz="2000" b="1" i="1" dirty="0">
                <a:solidFill>
                  <a:schemeClr val="bg1"/>
                </a:solidFill>
                <a:latin typeface="Times New Roman" pitchFamily="18" charset="0"/>
              </a:rPr>
              <a:t> E ainda:</a:t>
            </a:r>
          </a:p>
          <a:p>
            <a:pPr lvl="1" algn="just">
              <a:spcBef>
                <a:spcPct val="100000"/>
              </a:spcBef>
              <a:buClr>
                <a:srgbClr val="00FFFF"/>
              </a:buClr>
              <a:buBlip>
                <a:blip r:embed="rId3"/>
              </a:buBlip>
            </a:pPr>
            <a:endParaRPr lang="pt-PT" b="1" i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2699792" y="4941168"/>
            <a:ext cx="4572000" cy="1532727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just">
              <a:lnSpc>
                <a:spcPct val="130000"/>
              </a:lnSpc>
              <a:buClr>
                <a:srgbClr val="00FFFF"/>
              </a:buClr>
              <a:buSzPct val="150000"/>
              <a:buBlip>
                <a:blip r:embed="rId3"/>
              </a:buBlip>
            </a:pPr>
            <a:r>
              <a:rPr lang="pt-PT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Ficas livre do mau hálito;</a:t>
            </a:r>
          </a:p>
          <a:p>
            <a:pPr lvl="1" algn="just">
              <a:lnSpc>
                <a:spcPct val="130000"/>
              </a:lnSpc>
              <a:buClr>
                <a:srgbClr val="00FFFF"/>
              </a:buClr>
              <a:buSzPct val="150000"/>
              <a:buBlip>
                <a:blip r:embed="rId3"/>
              </a:buBlip>
            </a:pPr>
            <a:r>
              <a:rPr lang="pt-PT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Dos dentes amarelos, </a:t>
            </a:r>
          </a:p>
          <a:p>
            <a:pPr lvl="1" algn="just">
              <a:lnSpc>
                <a:spcPct val="130000"/>
              </a:lnSpc>
              <a:buClr>
                <a:srgbClr val="00FFFF"/>
              </a:buClr>
              <a:buSzPct val="150000"/>
              <a:buBlip>
                <a:blip r:embed="rId3"/>
              </a:buBlip>
            </a:pPr>
            <a:r>
              <a:rPr lang="pt-PT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Dos dedos manchados, </a:t>
            </a:r>
          </a:p>
          <a:p>
            <a:pPr lvl="1" algn="just">
              <a:lnSpc>
                <a:spcPct val="130000"/>
              </a:lnSpc>
              <a:buClr>
                <a:srgbClr val="00FFFF"/>
              </a:buClr>
              <a:buSzPct val="150000"/>
              <a:buBlip>
                <a:blip r:embed="rId3"/>
              </a:buBlip>
            </a:pPr>
            <a:r>
              <a:rPr lang="pt-PT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Roupas e cabelos mal cheirosos.</a:t>
            </a:r>
          </a:p>
        </p:txBody>
      </p:sp>
      <p:pic>
        <p:nvPicPr>
          <p:cNvPr id="9" name="Imagem 8" descr="MM90030056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54282" name="Picture 10" descr="C:\Users\isabel\AppData\Local\Microsoft\Windows\Temporary Internet Files\Content.IE5\UCCUY7TN\MC900433872[2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581128"/>
            <a:ext cx="1828572" cy="1828572"/>
          </a:xfrm>
          <a:prstGeom prst="rect">
            <a:avLst/>
          </a:prstGeom>
          <a:noFill/>
        </p:spPr>
      </p:pic>
      <p:pic>
        <p:nvPicPr>
          <p:cNvPr id="54283" name="Picture 11" descr="C:\Users\isabel\AppData\Local\Microsoft\Windows\Temporary Internet Files\Content.IE5\HQ8X3JGZ\MC90001840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1916832"/>
            <a:ext cx="1596676" cy="165618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1258888" y="1628801"/>
            <a:ext cx="4537248" cy="481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just">
              <a:lnSpc>
                <a:spcPct val="130000"/>
              </a:lnSpc>
              <a:buClr>
                <a:srgbClr val="00FFFF"/>
              </a:buClr>
              <a:buSzPct val="150000"/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00FFFF"/>
              </a:buClr>
              <a:buSzPct val="12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Estás a preservar a saúde das pessoas ao teu redor, que estão expostas aos mesmos riscos que um fumador.</a:t>
            </a:r>
          </a:p>
          <a:p>
            <a:pPr algn="just">
              <a:lnSpc>
                <a:spcPct val="130000"/>
              </a:lnSpc>
              <a:buClr>
                <a:srgbClr val="00FFFF"/>
              </a:buClr>
              <a:buSzPct val="120000"/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algn="just">
              <a:lnSpc>
                <a:spcPct val="130000"/>
              </a:lnSpc>
              <a:buClr>
                <a:srgbClr val="00FFFF"/>
              </a:buClr>
              <a:buSzPct val="120000"/>
              <a:buBlip>
                <a:blip r:embed="rId2"/>
              </a:buBlip>
            </a:pPr>
            <a:r>
              <a:rPr lang="pt-PT" sz="2000" b="1" dirty="0">
                <a:solidFill>
                  <a:schemeClr val="bg1"/>
                </a:solidFill>
                <a:latin typeface="Times New Roman" pitchFamily="18" charset="0"/>
              </a:rPr>
              <a:t> O teu relacionamento com os outros ficará mais agradável, evitando reclamações que normalmente são feitas em relação à "fumaça do teu cigarro”.</a:t>
            </a:r>
          </a:p>
          <a:p>
            <a:pPr algn="just">
              <a:lnSpc>
                <a:spcPct val="130000"/>
              </a:lnSpc>
              <a:buClr>
                <a:srgbClr val="00FFFF"/>
              </a:buClr>
              <a:buSzPct val="120000"/>
              <a:buBlip>
                <a:blip r:embed="rId2"/>
              </a:buBlip>
            </a:pPr>
            <a:endParaRPr lang="pt-PT" sz="2000" b="1" dirty="0">
              <a:solidFill>
                <a:schemeClr val="bg1"/>
              </a:solidFill>
              <a:latin typeface="Times New Roman" pitchFamily="18" charset="0"/>
            </a:endParaRPr>
          </a:p>
          <a:p>
            <a:pPr lvl="1">
              <a:lnSpc>
                <a:spcPct val="130000"/>
              </a:lnSpc>
              <a:buClr>
                <a:srgbClr val="00FFFF"/>
              </a:buClr>
              <a:buSzPct val="150000"/>
              <a:buBlip>
                <a:blip r:embed="rId2"/>
              </a:buBlip>
            </a:pPr>
            <a:endParaRPr lang="pt-PT" b="1" dirty="0">
              <a:solidFill>
                <a:schemeClr val="bg1"/>
              </a:solidFill>
              <a:latin typeface="Arial" charset="0"/>
            </a:endParaRPr>
          </a:p>
          <a:p>
            <a:pPr lvl="1">
              <a:lnSpc>
                <a:spcPct val="130000"/>
              </a:lnSpc>
              <a:buBlip>
                <a:blip r:embed="rId2"/>
              </a:buBlip>
            </a:pPr>
            <a:endParaRPr lang="pt-PT" b="1" dirty="0">
              <a:solidFill>
                <a:schemeClr val="bg1"/>
              </a:solidFill>
            </a:endParaRPr>
          </a:p>
        </p:txBody>
      </p:sp>
      <p:sp>
        <p:nvSpPr>
          <p:cNvPr id="55301" name="Rectangle 8"/>
          <p:cNvSpPr>
            <a:spLocks noChangeArrowheads="1"/>
          </p:cNvSpPr>
          <p:nvPr/>
        </p:nvSpPr>
        <p:spPr bwMode="auto">
          <a:xfrm>
            <a:off x="1044575" y="324476"/>
            <a:ext cx="77755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4400" b="1" dirty="0">
                <a:solidFill>
                  <a:srgbClr val="FF0000"/>
                </a:solidFill>
                <a:latin typeface="Times New Roman" pitchFamily="18" charset="0"/>
              </a:rPr>
              <a:t>Benefícios de deixar </a:t>
            </a:r>
          </a:p>
          <a:p>
            <a:r>
              <a:rPr lang="pt-BR" sz="4400" b="1" dirty="0">
                <a:solidFill>
                  <a:srgbClr val="FF0000"/>
                </a:solidFill>
                <a:latin typeface="Times New Roman" pitchFamily="18" charset="0"/>
              </a:rPr>
              <a:t>de fumar</a:t>
            </a:r>
          </a:p>
        </p:txBody>
      </p:sp>
      <p:sp>
        <p:nvSpPr>
          <p:cNvPr id="55302" name="Line 9"/>
          <p:cNvSpPr>
            <a:spLocks noChangeShapeType="1"/>
          </p:cNvSpPr>
          <p:nvPr/>
        </p:nvSpPr>
        <p:spPr bwMode="auto">
          <a:xfrm>
            <a:off x="971550" y="0"/>
            <a:ext cx="0" cy="6858000"/>
          </a:xfrm>
          <a:prstGeom prst="line">
            <a:avLst/>
          </a:prstGeom>
          <a:noFill/>
          <a:ln w="76200" cmpd="tri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 rot="16200000">
            <a:off x="-3012219" y="2871955"/>
            <a:ext cx="71024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6000" dirty="0" err="1">
                <a:solidFill>
                  <a:srgbClr val="FFFFFF"/>
                </a:solidFill>
                <a:latin typeface="C39HrP24DmTt" pitchFamily="2" charset="0"/>
              </a:rPr>
              <a:t>Diz_não_ao_tabaco</a:t>
            </a:r>
            <a:endParaRPr lang="pt-PT" sz="6000" dirty="0">
              <a:solidFill>
                <a:srgbClr val="FFFFFF"/>
              </a:solidFill>
              <a:latin typeface="C39HrP24DmTt" pitchFamily="2" charset="0"/>
            </a:endParaRPr>
          </a:p>
        </p:txBody>
      </p:sp>
      <p:pic>
        <p:nvPicPr>
          <p:cNvPr id="8" name="Imagem 7" descr="MM90030056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260648"/>
            <a:ext cx="952500" cy="952500"/>
          </a:xfrm>
          <a:prstGeom prst="rect">
            <a:avLst/>
          </a:prstGeom>
        </p:spPr>
      </p:pic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4" cstate="print"/>
          <a:srcRect b="32046"/>
          <a:stretch>
            <a:fillRect/>
          </a:stretch>
        </p:blipFill>
        <p:spPr bwMode="auto">
          <a:xfrm>
            <a:off x="6012160" y="1700808"/>
            <a:ext cx="2775347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4" name="Picture 8"/>
          <p:cNvPicPr>
            <a:picLocks noChangeAspect="1" noChangeArrowheads="1"/>
          </p:cNvPicPr>
          <p:nvPr/>
        </p:nvPicPr>
        <p:blipFill>
          <a:blip r:embed="rId5" cstate="print"/>
          <a:srcRect b="25334"/>
          <a:stretch>
            <a:fillRect/>
          </a:stretch>
        </p:blipFill>
        <p:spPr bwMode="auto">
          <a:xfrm>
            <a:off x="6084168" y="4365104"/>
            <a:ext cx="2664296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03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179388" y="473075"/>
            <a:ext cx="8748712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BR" sz="5400" dirty="0">
                <a:solidFill>
                  <a:srgbClr val="FF0000"/>
                </a:solidFill>
                <a:latin typeface="Times New Roman" pitchFamily="18" charset="0"/>
              </a:rPr>
              <a:t>E o que é que se pode fazer para deixar de fumar</a:t>
            </a:r>
            <a:r>
              <a:rPr lang="pt-BR" sz="5400" dirty="0">
                <a:solidFill>
                  <a:srgbClr val="FF0000"/>
                </a:solidFill>
                <a:latin typeface="Alba" pitchFamily="2" charset="0"/>
              </a:rPr>
              <a:t> </a:t>
            </a:r>
          </a:p>
          <a:p>
            <a:pPr algn="ctr">
              <a:lnSpc>
                <a:spcPct val="130000"/>
              </a:lnSpc>
            </a:pPr>
            <a:endParaRPr lang="pt-BR" sz="5400" dirty="0">
              <a:solidFill>
                <a:srgbClr val="FF0000"/>
              </a:solidFill>
              <a:latin typeface="Alba" pitchFamily="2" charset="0"/>
            </a:endParaRPr>
          </a:p>
          <a:p>
            <a:pPr algn="ctr">
              <a:lnSpc>
                <a:spcPct val="130000"/>
              </a:lnSpc>
            </a:pPr>
            <a:endParaRPr lang="pt-BR" sz="5400" dirty="0">
              <a:solidFill>
                <a:srgbClr val="FF0000"/>
              </a:solidFill>
              <a:latin typeface="Alba" pitchFamily="2" charset="0"/>
            </a:endParaRPr>
          </a:p>
          <a:p>
            <a:pPr algn="ctr">
              <a:lnSpc>
                <a:spcPct val="130000"/>
              </a:lnSpc>
            </a:pPr>
            <a:r>
              <a:rPr lang="pt-BR" sz="4800" dirty="0">
                <a:solidFill>
                  <a:srgbClr val="FF0000"/>
                </a:solidFill>
                <a:latin typeface="Times New Roman" pitchFamily="18" charset="0"/>
              </a:rPr>
              <a:t>Vamos ver algumas dicas que possam ajudar o Quim!!</a:t>
            </a:r>
          </a:p>
        </p:txBody>
      </p:sp>
      <p:pic>
        <p:nvPicPr>
          <p:cNvPr id="56324" name="Picture 4" descr="C:\Users\isabel\AppData\Local\Microsoft\Windows\Temporary Internet Files\Content.IE5\0T1JU6LK\MC9003036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564904"/>
            <a:ext cx="2334443" cy="233444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4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build="allAtOnce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785774" y="247756"/>
            <a:ext cx="7880426" cy="121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Tente identificar as situações que o levam a fumar,</a:t>
            </a:r>
          </a:p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 a partir daí mude a sua rotina.</a:t>
            </a:r>
          </a:p>
        </p:txBody>
      </p:sp>
      <p:pic>
        <p:nvPicPr>
          <p:cNvPr id="57347" name="Picture 8" descr="IMG_0103b-thum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844675"/>
            <a:ext cx="6183313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5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749280" y="483750"/>
            <a:ext cx="7883569" cy="740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Escova os dentes logo após as refeições.</a:t>
            </a:r>
          </a:p>
        </p:txBody>
      </p:sp>
      <p:pic>
        <p:nvPicPr>
          <p:cNvPr id="58372" name="Picture 4" descr="C:\Users\isabel\AppData\Local\Microsoft\Windows\Temporary Internet Files\Content.IE5\RORO3O8P\MC9002308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331638" cy="4270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>
            <a:off x="251520" y="692696"/>
            <a:ext cx="8699425" cy="115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Avise os seus amigos que tem a intenção de parar de fumar</a:t>
            </a:r>
            <a:r>
              <a:rPr lang="pt-P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assim eles poderão ajuda-lo.</a:t>
            </a:r>
          </a:p>
        </p:txBody>
      </p:sp>
      <p:pic>
        <p:nvPicPr>
          <p:cNvPr id="5940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20888"/>
            <a:ext cx="5859881" cy="3732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2123728" y="620688"/>
            <a:ext cx="4716035" cy="1460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Evite ficar próximo de </a:t>
            </a:r>
            <a:endParaRPr lang="pt-PT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pt-PT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pessoas </a:t>
            </a:r>
            <a:r>
              <a:rPr lang="pt-P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fumam.</a:t>
            </a:r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492896"/>
            <a:ext cx="5270127" cy="3507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ChangeArrowheads="1"/>
          </p:cNvSpPr>
          <p:nvPr/>
        </p:nvSpPr>
        <p:spPr bwMode="auto">
          <a:xfrm>
            <a:off x="1835696" y="404664"/>
            <a:ext cx="5634876" cy="1460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Evite situações e coisas que </a:t>
            </a:r>
            <a:endParaRPr lang="pt-PT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pt-PT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lembrem </a:t>
            </a:r>
            <a:r>
              <a:rPr lang="pt-PT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pt-PT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ato </a:t>
            </a:r>
            <a:r>
              <a:rPr lang="pt-PT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 fumar.</a:t>
            </a:r>
          </a:p>
        </p:txBody>
      </p:sp>
      <p:pic>
        <p:nvPicPr>
          <p:cNvPr id="61443" name="Picture 5" descr="Apol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88840"/>
            <a:ext cx="6008687" cy="450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9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683568" y="620688"/>
            <a:ext cx="7677102" cy="115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Converse com aqueles que pararam de fumar e</a:t>
            </a:r>
          </a:p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pergunte como foram superadas as dificuldades.</a:t>
            </a:r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0848"/>
            <a:ext cx="465297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140968"/>
            <a:ext cx="279583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739790" y="571979"/>
            <a:ext cx="7434086" cy="115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Todas as vezes que sentir vontade de fumar </a:t>
            </a:r>
          </a:p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Lembre-se das razões que o levam a não fumar.</a:t>
            </a:r>
          </a:p>
        </p:txBody>
      </p:sp>
      <p:pic>
        <p:nvPicPr>
          <p:cNvPr id="63491" name="Picture 3" descr="Imagen-tabaco_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988840"/>
            <a:ext cx="4679950" cy="4152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16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611560" y="476672"/>
            <a:ext cx="7951787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a necessidade for forte, recorra a alimentos como frutas, </a:t>
            </a:r>
          </a:p>
          <a:p>
            <a:pPr algn="ctr">
              <a:lnSpc>
                <a:spcPct val="130000"/>
              </a:lnSpc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cenoura, rebuçados sem açúcar, líquidos e até o ritual do </a:t>
            </a:r>
          </a:p>
          <a:p>
            <a:pPr algn="ctr">
              <a:lnSpc>
                <a:spcPct val="130000"/>
              </a:lnSpc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cigarro apagado é permitido.</a:t>
            </a:r>
          </a:p>
        </p:txBody>
      </p:sp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276872"/>
            <a:ext cx="5400600" cy="4123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467544" y="836712"/>
            <a:ext cx="8139664" cy="121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Quando se sentir tenso, procure distrair-te fazendo </a:t>
            </a:r>
          </a:p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exercícios respiratórios, de relaxamento.</a:t>
            </a:r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708920"/>
            <a:ext cx="5067573" cy="3478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539552" y="908720"/>
            <a:ext cx="7863819" cy="66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Faça outras </a:t>
            </a:r>
            <a:r>
              <a:rPr lang="pt-P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atividades 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lhe </a:t>
            </a:r>
            <a:r>
              <a:rPr lang="pt-PT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deem 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prazer.</a:t>
            </a:r>
          </a:p>
        </p:txBody>
      </p:sp>
      <p:pic>
        <p:nvPicPr>
          <p:cNvPr id="66565" name="Picture 5" descr="C:\Users\isabel\AppData\Local\Microsoft\Windows\Temporary Internet Files\Content.IE5\0T1JU6LK\MC9000887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2273260" cy="2808312"/>
          </a:xfrm>
          <a:prstGeom prst="rect">
            <a:avLst/>
          </a:prstGeom>
          <a:noFill/>
        </p:spPr>
      </p:pic>
      <p:pic>
        <p:nvPicPr>
          <p:cNvPr id="66568" name="Picture 8" descr="C:\Users\isabel\AppData\Local\Microsoft\Windows\Temporary Internet Files\Content.IE5\RORO3O8P\MC9000896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933056"/>
            <a:ext cx="2520280" cy="2259999"/>
          </a:xfrm>
          <a:prstGeom prst="rect">
            <a:avLst/>
          </a:prstGeom>
          <a:noFill/>
        </p:spPr>
      </p:pic>
      <p:pic>
        <p:nvPicPr>
          <p:cNvPr id="66569" name="Picture 9" descr="C:\Users\isabel\AppData\Local\Microsoft\Windows\Temporary Internet Files\Content.IE5\0T1JU6LK\MC9001990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772816"/>
            <a:ext cx="2992405" cy="282962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398713" y="507195"/>
            <a:ext cx="8122736" cy="65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Inicie uma </a:t>
            </a:r>
            <a:r>
              <a:rPr lang="pt-P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atividade </a:t>
            </a: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física e faça pequenos passeios.</a:t>
            </a:r>
          </a:p>
        </p:txBody>
      </p:sp>
      <p:pic>
        <p:nvPicPr>
          <p:cNvPr id="67587" name="Picture 21" descr="beach_exercise.jpg"/>
          <p:cNvPicPr>
            <a:picLocks noChangeAspect="1" noChangeArrowheads="1"/>
          </p:cNvPicPr>
          <p:nvPr/>
        </p:nvPicPr>
        <p:blipFill>
          <a:blip r:embed="rId2" cstate="print"/>
          <a:srcRect r="2205" b="3587"/>
          <a:stretch>
            <a:fillRect/>
          </a:stretch>
        </p:blipFill>
        <p:spPr bwMode="auto">
          <a:xfrm>
            <a:off x="1330325" y="1557338"/>
            <a:ext cx="6337300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395536" y="188640"/>
            <a:ext cx="7992889" cy="177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alguém o tentar convencer a fumar, diga: </a:t>
            </a:r>
            <a:endParaRPr lang="pt-PT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30000"/>
              </a:lnSpc>
            </a:pPr>
            <a:r>
              <a:rPr lang="pt-PT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</a:t>
            </a: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Não, obrigado.</a:t>
            </a:r>
          </a:p>
          <a:p>
            <a:pPr algn="ctr">
              <a:lnSpc>
                <a:spcPct val="130000"/>
              </a:lnSpc>
            </a:pPr>
            <a:r>
              <a:rPr lang="pt-P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Deixei de fumar", ou "Não, obrigado. Não Fumo".</a:t>
            </a: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</a:t>
            </a:r>
          </a:p>
        </p:txBody>
      </p:sp>
      <p:pic>
        <p:nvPicPr>
          <p:cNvPr id="68611" name="Picture 3" descr="La%20muerte%20fuma"/>
          <p:cNvPicPr>
            <a:picLocks noChangeAspect="1" noChangeArrowheads="1"/>
          </p:cNvPicPr>
          <p:nvPr/>
        </p:nvPicPr>
        <p:blipFill>
          <a:blip r:embed="rId2" cstate="print"/>
          <a:srcRect l="16777" t="11856" r="10963" b="8650"/>
          <a:stretch>
            <a:fillRect/>
          </a:stretch>
        </p:blipFill>
        <p:spPr bwMode="auto">
          <a:xfrm>
            <a:off x="2699792" y="2060848"/>
            <a:ext cx="4084637" cy="446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67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539552" y="548680"/>
            <a:ext cx="8228013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</a:t>
            </a: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Existem pessoas que param de repente e aqueles que </a:t>
            </a:r>
          </a:p>
          <a:p>
            <a:pPr algn="ctr">
              <a:lnSpc>
                <a:spcPct val="130000"/>
              </a:lnSpc>
            </a:pPr>
            <a:r>
              <a:rPr lang="pt-P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param aos poucos, qualquer caminho é válido, encontre o seu.</a:t>
            </a:r>
          </a:p>
        </p:txBody>
      </p:sp>
      <p:pic>
        <p:nvPicPr>
          <p:cNvPr id="69635" name="Picture 11" descr="00157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44824"/>
            <a:ext cx="5545137" cy="4422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4"/>
          <p:cNvSpPr>
            <a:spLocks noChangeArrowheads="1"/>
          </p:cNvSpPr>
          <p:nvPr/>
        </p:nvSpPr>
        <p:spPr bwMode="auto">
          <a:xfrm>
            <a:off x="179388" y="232006"/>
            <a:ext cx="8748712" cy="95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pt-BR" sz="4800" b="1" dirty="0">
                <a:solidFill>
                  <a:srgbClr val="FF0000"/>
                </a:solidFill>
                <a:latin typeface="Times New Roman" pitchFamily="18" charset="0"/>
              </a:rPr>
              <a:t>Em vez de fumar pode:</a:t>
            </a:r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251520" y="1836928"/>
            <a:ext cx="4464496" cy="433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sz="2000" b="1" dirty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Praticar um desporto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Arranjar um </a:t>
            </a:r>
            <a:r>
              <a:rPr lang="pt-PT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hobbie</a:t>
            </a: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(cantar, dançar, teatro, …)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Ver TV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Navegar na net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Passear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Ler</a:t>
            </a:r>
          </a:p>
          <a:p>
            <a:pPr algn="just">
              <a:spcBef>
                <a:spcPct val="120000"/>
              </a:spcBef>
              <a:buClr>
                <a:srgbClr val="FFFF00"/>
              </a:buClr>
              <a:buBlip>
                <a:blip r:embed="rId2"/>
              </a:buBlip>
              <a:defRPr/>
            </a:pPr>
            <a:r>
              <a:rPr lang="pt-PT" b="1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 Ir ao cinema</a:t>
            </a:r>
          </a:p>
        </p:txBody>
      </p:sp>
      <p:pic>
        <p:nvPicPr>
          <p:cNvPr id="70661" name="Picture 5" descr="C:\Users\isabel\AppData\Local\Microsoft\Windows\Temporary Internet Files\Content.IE5\HQ8X3JGZ\MC9001984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052736"/>
            <a:ext cx="1296144" cy="1444753"/>
          </a:xfrm>
          <a:prstGeom prst="rect">
            <a:avLst/>
          </a:prstGeom>
          <a:noFill/>
        </p:spPr>
      </p:pic>
      <p:pic>
        <p:nvPicPr>
          <p:cNvPr id="70662" name="Picture 6" descr="C:\Users\isabel\AppData\Local\Microsoft\Windows\Temporary Internet Files\Content.IE5\0T1JU6LK\MC9002507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4337" y="2060848"/>
            <a:ext cx="2059663" cy="2882020"/>
          </a:xfrm>
          <a:prstGeom prst="rect">
            <a:avLst/>
          </a:prstGeom>
          <a:noFill/>
        </p:spPr>
      </p:pic>
      <p:pic>
        <p:nvPicPr>
          <p:cNvPr id="70663" name="Picture 7" descr="C:\Users\isabel\AppData\Local\Microsoft\Windows\Temporary Internet Files\Content.IE5\RORO3O8P\MC90041204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996952"/>
            <a:ext cx="1929143" cy="1721668"/>
          </a:xfrm>
          <a:prstGeom prst="rect">
            <a:avLst/>
          </a:prstGeom>
          <a:noFill/>
        </p:spPr>
      </p:pic>
      <p:pic>
        <p:nvPicPr>
          <p:cNvPr id="70664" name="Picture 8" descr="C:\Users\isabel\AppData\Local\Microsoft\Windows\Temporary Internet Files\Content.IE5\RORO3O8P\MC90043985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996952"/>
            <a:ext cx="1822450" cy="1819275"/>
          </a:xfrm>
          <a:prstGeom prst="rect">
            <a:avLst/>
          </a:prstGeom>
          <a:noFill/>
        </p:spPr>
      </p:pic>
      <p:pic>
        <p:nvPicPr>
          <p:cNvPr id="70665" name="Picture 9" descr="C:\Users\isabel\AppData\Local\Microsoft\Windows\Temporary Internet Files\Content.IE5\UCCUY7TN\MC90029594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013176"/>
            <a:ext cx="1837853" cy="1510420"/>
          </a:xfrm>
          <a:prstGeom prst="rect">
            <a:avLst/>
          </a:prstGeom>
          <a:noFill/>
        </p:spPr>
      </p:pic>
      <p:pic>
        <p:nvPicPr>
          <p:cNvPr id="70666" name="Picture 10" descr="C:\Users\isabel\AppData\Local\Microsoft\Windows\Temporary Internet Files\Content.IE5\HQ8X3JGZ\MC900233446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268760"/>
            <a:ext cx="1085317" cy="1728192"/>
          </a:xfrm>
          <a:prstGeom prst="rect">
            <a:avLst/>
          </a:prstGeom>
          <a:noFill/>
        </p:spPr>
      </p:pic>
      <p:pic>
        <p:nvPicPr>
          <p:cNvPr id="70668" name="Picture 12" descr="C:\Users\isabel\AppData\Local\Microsoft\Windows\Temporary Internet Files\Content.IE5\HQ8X3JGZ\MC90023215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4941168"/>
            <a:ext cx="2319196" cy="171110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pt-PT" sz="3200" b="1" dirty="0" smtClean="0">
                <a:solidFill>
                  <a:schemeClr val="bg1"/>
                </a:solidFill>
              </a:rPr>
              <a:t/>
            </a:r>
            <a:br>
              <a:rPr lang="pt-PT" sz="3200" b="1" dirty="0" smtClean="0">
                <a:solidFill>
                  <a:schemeClr val="bg1"/>
                </a:solidFill>
              </a:rPr>
            </a:br>
            <a:r>
              <a:rPr lang="pt-PT" sz="3200" b="1" dirty="0" smtClean="0">
                <a:solidFill>
                  <a:schemeClr val="bg1"/>
                </a:solidFill>
              </a:rPr>
              <a:t/>
            </a:r>
            <a:br>
              <a:rPr lang="pt-PT" sz="3200" b="1" dirty="0" smtClean="0">
                <a:solidFill>
                  <a:schemeClr val="bg1"/>
                </a:solidFill>
              </a:rPr>
            </a:br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Escola Secundária de Gago Coutinho</a:t>
            </a:r>
            <a:b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pt-PT" sz="32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 Projeto de Educação para a Saúde</a:t>
            </a:r>
            <a:r>
              <a:rPr lang="pt-PT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pt-PT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pt-PT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 </a:t>
            </a:r>
            <a:br>
              <a:rPr lang="pt-PT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94211" name="Picture 3" descr="Escola Sec Gago Coutinho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3140968"/>
            <a:ext cx="1010298" cy="1008906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861048"/>
            <a:ext cx="1008112" cy="100811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556792"/>
            <a:ext cx="4464496" cy="4647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aixaDeTexto 7"/>
          <p:cNvSpPr txBox="1"/>
          <p:nvPr/>
        </p:nvSpPr>
        <p:spPr>
          <a:xfrm>
            <a:off x="5580112" y="580526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</a:rPr>
              <a:t>Textos e imagens retirados da Internet.</a:t>
            </a:r>
            <a:endParaRPr lang="pt-P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128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2573</TotalTime>
  <Words>1765</Words>
  <Application>Microsoft Office PowerPoint</Application>
  <PresentationFormat>Apresentação no Ecrã (4:3)</PresentationFormat>
  <Paragraphs>264</Paragraphs>
  <Slides>69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69</vt:i4>
      </vt:variant>
    </vt:vector>
  </HeadingPairs>
  <TitlesOfParts>
    <vt:vector size="70" baseType="lpstr">
      <vt:lpstr>Modelo de apresentação predefinido</vt:lpstr>
      <vt:lpstr>   Escola Secundária de Gago Coutinho  Projeto de Educação para a Saúde   </vt:lpstr>
      <vt:lpstr>Diapositivo 2</vt:lpstr>
      <vt:lpstr>Diapositivo 3</vt:lpstr>
      <vt:lpstr>Diapositivo 4</vt:lpstr>
      <vt:lpstr>A planta de tabaco</vt:lpstr>
      <vt:lpstr>Produção à escala mundial</vt:lpstr>
      <vt:lpstr>Diapositivo 7</vt:lpstr>
      <vt:lpstr>Diapositivo 8</vt:lpstr>
      <vt:lpstr>Diapositivo 9</vt:lpstr>
      <vt:lpstr>15 segundos para a nicotina chegar ao cérebro do fumador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Dimensão do Problema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Úlcera Gástrica </vt:lpstr>
      <vt:lpstr>Cancro do rim</vt:lpstr>
      <vt:lpstr>Doença Pulmonar Obstrutiva  Crónica</vt:lpstr>
      <vt:lpstr>Enfisema Pulmonar</vt:lpstr>
      <vt:lpstr>Cancro do Pulmão</vt:lpstr>
      <vt:lpstr>Cancro do pulmão</vt:lpstr>
      <vt:lpstr>Diapositivo 31</vt:lpstr>
      <vt:lpstr>Diapositivo 32</vt:lpstr>
      <vt:lpstr>Diapositivo 33</vt:lpstr>
      <vt:lpstr>Gravidez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Início do hábito tabágico</vt:lpstr>
      <vt:lpstr>O que é que leva os jovens  a fumar ...</vt:lpstr>
      <vt:lpstr>O que é que leva os jovens  a fumar ...</vt:lpstr>
      <vt:lpstr>Diapositivo 44</vt:lpstr>
      <vt:lpstr>Diapositivo 45</vt:lpstr>
      <vt:lpstr>Doença Tabágica: grave problema nos jovens</vt:lpstr>
      <vt:lpstr>Diapositivo 47</vt:lpstr>
      <vt:lpstr>Diapositivo 48</vt:lpstr>
      <vt:lpstr>Vantagens dos  não fumadores</vt:lpstr>
      <vt:lpstr>Diapositivo 50</vt:lpstr>
      <vt:lpstr>Diapositivo 51</vt:lpstr>
      <vt:lpstr>Diapositivo 52</vt:lpstr>
      <vt:lpstr>Diapositivo 53</vt:lpstr>
      <vt:lpstr>Diapositivo 54</vt:lpstr>
      <vt:lpstr>Diapositivo 55</vt:lpstr>
      <vt:lpstr>Diapositivo 56</vt:lpstr>
      <vt:lpstr>Diapositivo 57</vt:lpstr>
      <vt:lpstr>Diapositivo 58</vt:lpstr>
      <vt:lpstr>Diapositivo 59</vt:lpstr>
      <vt:lpstr>Diapositivo 60</vt:lpstr>
      <vt:lpstr>Diapositivo 61</vt:lpstr>
      <vt:lpstr>Diapositivo 62</vt:lpstr>
      <vt:lpstr>Diapositivo 63</vt:lpstr>
      <vt:lpstr>Diapositivo 64</vt:lpstr>
      <vt:lpstr>Diapositivo 65</vt:lpstr>
      <vt:lpstr>Diapositivo 66</vt:lpstr>
      <vt:lpstr>Diapositivo 67</vt:lpstr>
      <vt:lpstr>   Escola Secundária de Gago Coutinho  Projeto de Educação para a Saúde   </vt:lpstr>
      <vt:lpstr>Diapositivo 69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Saber Viver</dc:title>
  <dc:creator>Rui-MegaPC</dc:creator>
  <cp:lastModifiedBy>sandra.ramos</cp:lastModifiedBy>
  <cp:revision>111</cp:revision>
  <dcterms:created xsi:type="dcterms:W3CDTF">2006-03-20T20:25:07Z</dcterms:created>
  <dcterms:modified xsi:type="dcterms:W3CDTF">2012-11-19T15:16:56Z</dcterms:modified>
</cp:coreProperties>
</file>